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41"/>
  </p:notesMasterIdLst>
  <p:sldIdLst>
    <p:sldId id="3360" r:id="rId4"/>
    <p:sldId id="3335" r:id="rId5"/>
    <p:sldId id="3346" r:id="rId6"/>
    <p:sldId id="3349" r:id="rId7"/>
    <p:sldId id="3337" r:id="rId8"/>
    <p:sldId id="3347" r:id="rId9"/>
    <p:sldId id="3345" r:id="rId10"/>
    <p:sldId id="3007" r:id="rId11"/>
    <p:sldId id="3348" r:id="rId12"/>
    <p:sldId id="3338" r:id="rId13"/>
    <p:sldId id="3350" r:id="rId14"/>
    <p:sldId id="264" r:id="rId15"/>
    <p:sldId id="2654" r:id="rId16"/>
    <p:sldId id="4735" r:id="rId17"/>
    <p:sldId id="4736" r:id="rId18"/>
    <p:sldId id="4737" r:id="rId19"/>
    <p:sldId id="4738" r:id="rId20"/>
    <p:sldId id="4739" r:id="rId21"/>
    <p:sldId id="4740" r:id="rId22"/>
    <p:sldId id="4741" r:id="rId23"/>
    <p:sldId id="4742" r:id="rId24"/>
    <p:sldId id="4743" r:id="rId25"/>
    <p:sldId id="4744" r:id="rId26"/>
    <p:sldId id="4745" r:id="rId27"/>
    <p:sldId id="4746" r:id="rId28"/>
    <p:sldId id="4747" r:id="rId29"/>
    <p:sldId id="4748" r:id="rId30"/>
    <p:sldId id="4749" r:id="rId31"/>
    <p:sldId id="4750" r:id="rId32"/>
    <p:sldId id="4751" r:id="rId33"/>
    <p:sldId id="4752" r:id="rId34"/>
    <p:sldId id="4753" r:id="rId35"/>
    <p:sldId id="4754" r:id="rId36"/>
    <p:sldId id="4755" r:id="rId37"/>
    <p:sldId id="4757" r:id="rId38"/>
    <p:sldId id="4756" r:id="rId39"/>
    <p:sldId id="4758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8" autoAdjust="0"/>
    <p:restoredTop sz="85359" autoAdjust="0"/>
  </p:normalViewPr>
  <p:slideViewPr>
    <p:cSldViewPr snapToGrid="0">
      <p:cViewPr varScale="1">
        <p:scale>
          <a:sx n="142" d="100"/>
          <a:sy n="142" d="100"/>
        </p:scale>
        <p:origin x="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9E7EB-4627-4087-BFBD-C0950D8E944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E6129-BBBD-4EFB-B234-9AD7A7CE7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884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029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03FD3E-EAF2-4779-94A0-1317BFD5BB9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227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03FD3E-EAF2-4779-94A0-1317BFD5BB9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02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03FD3E-EAF2-4779-94A0-1317BFD5BB9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599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69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50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Adapter e.g. </a:t>
            </a:r>
            <a:r>
              <a:rPr kumimoji="1" lang="en" altLang="zh-CN" dirty="0" err="1"/>
              <a:t>LoRA</a:t>
            </a:r>
            <a:r>
              <a:rPr kumimoji="1" lang="en" altLang="zh-CN" dirty="0"/>
              <a:t> </a:t>
            </a:r>
            <a:r>
              <a:rPr kumimoji="1" lang="zh-CN" altLang="en-US" dirty="0"/>
              <a:t>适配器，例如 </a:t>
            </a:r>
            <a:r>
              <a:rPr kumimoji="1" lang="en" altLang="zh-CN" dirty="0" err="1"/>
              <a:t>LoRA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08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95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75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595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05C139-C0E8-48A3-B6F4-E371988ED7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582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472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57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35691-F42F-A809-B7E4-007FFD626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0CFDDA-EAC3-4080-4D93-A65027108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AD517-DD75-D7DB-B7CB-2C7B1E3E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B13A1D-BE4C-EC2D-985E-093EB5D9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94E8A6-5E75-1E3C-6941-160A5C5B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91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47264-F39F-7C4B-627C-434D4122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7909FD-0A0C-9218-2240-E4A49D9B6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F878BC-184B-3BFB-A218-E5BE3C56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D0D806-4DBC-DC0A-9B86-0BE74939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E5CB1A-72A5-A41E-8B12-5DD959F0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62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C5402D-053F-2ED8-C066-D8FC74A0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EB261B-18BE-FB59-7B05-7CA205A02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54D1A3-CB05-14EF-859A-A9E65662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7D1D8E-99DB-CBAC-449F-8592BCBC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E1E5D9-3EEA-F1FF-1A51-0D54C088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35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16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688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083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111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4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679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88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00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22E44-3549-8C90-D0A7-E6F55037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768175-BC7D-2418-FFFA-645BE00B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65F385-A46A-64D1-5BBD-479BBD1D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3E64E4-D6ED-AC0D-7601-D1954C59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3B6441-CC4C-5903-6C8F-0A466D1A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6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867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939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6117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76D18-8AF8-3210-5D22-2A02A8341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488D28-8EC1-AA15-2D2E-D792DEDB6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E74B6-D381-E0CB-E60C-67D7EB4E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A47B60-0A83-B30C-91D4-A13464D2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691F52-6D05-B0F7-039C-831309E6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2047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5923A-B700-DBAC-892F-1C59A03A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00F42-ED29-A704-4D2B-34361DE7D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B3EADE-986A-CF6F-0C7D-0C16DEFE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82806D-5EF9-73C8-806A-175B1A40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CBB4EC-AA82-EDFA-FB43-87E98C28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80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AC3183-B270-BC12-3103-BEF9D7C2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123D28-1A9F-06F7-AC65-AD01C5B8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D1FB8E-EF7D-5D7D-603D-9AEEA6C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379877-6F4A-624D-7102-C2246B03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2E51E-B673-EF51-B8AF-BDC0382B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0303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71A11-3CAD-4988-E1CE-9115EDAC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E74F9-C14A-2B0E-F2CA-4032E4FE0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80CEA8-15A7-8227-57E7-99F04F41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DA390-D3DE-72A5-ED29-E1CFD1C7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2DCABC-8C15-F8B6-5C9B-BABC9C3D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9E830F-39BB-4AB3-7397-20F1D0B9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529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49EBA-A9B4-85C8-8277-6C243243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316BED-A806-D155-B397-8E7C4DA30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CA8F79-508E-5A4D-18AF-43F27EB75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F99D52-87CE-B70A-EFCD-48996CF3D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6F3BDA-4F26-9D73-569E-2AA8BA283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AFBB26-FE9D-408D-2864-95940728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76B4950-AA70-62E5-1B0C-770F2087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FA22A2-7DFE-F922-02CA-5CA89F84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0485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1DD2F1-F112-1B13-28AD-8A5AFCA1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A3582F-E9AB-1424-A0C6-D4D15AC8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D921C2-88A5-C3A3-1577-3A08415C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000E1F-B58E-DF2C-FAE7-BF51C134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394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D4DCB7-7D88-D4BB-F2C4-9910B203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9B20232-998E-F212-D499-D095CF2B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5F329-0DA0-6349-A585-BC43E74D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33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8D94C-F3E5-4BF8-56C2-EB7844B9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BBA7E1-180A-3908-8B7B-0A02C9AAF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BFC199-E3B6-A581-30D2-154BEF3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17E92F-5039-8259-DA9B-D3217D94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4BAE7-7A63-3D45-CD4C-9D65CED0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83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F4F1C4-13D7-DD5F-67D1-3A1720B2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B73B4-93AD-0406-E977-03D95295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DFA3BE-FC20-96A8-0290-80425E8E8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2A3077-704A-0776-4583-54F0D08C5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647D92-FFF8-7E2F-60A6-D5C06B7B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3E928C-24BE-FCA9-6986-83B45BC5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6958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79F65-D85D-1569-776A-5D50339E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C76B3E-9987-4255-76F6-ADB2B3218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75A793-9596-5431-98FA-9EC03FE7B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02B4CB-3CD4-4891-FD20-1D355D4D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9E007D-F5C1-238D-5468-E5279E8B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D1AC96-C317-62F4-1AD3-E56177AB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815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A22C7-B59E-F13C-BE35-2BC335EB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FB4801-421B-852C-4397-621A12B48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F8B0DC-6686-D957-ED3C-22E32C39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EB49BD-4D9F-6875-D989-D64A239C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AE7309-9916-09B5-86E9-1410AB31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07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0C58CE-480F-0F8B-655D-08439B186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3D72A-957E-2806-98A9-7FC62EF8E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56B82C-4C3B-6618-67F2-F732771A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6EB002-B011-C510-B173-904FB6C7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62557A-E2AB-C162-DEE0-BBB0D08E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27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9A3DA-971B-F298-796F-9C9F808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F96DB5-6846-02C2-86A1-7FA4938FF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7D4361-B831-7BF2-AC91-FEEC12A2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D7A4DF-29FD-BE28-566D-AD570137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097FC8-D320-0F5A-E274-5A5A65C0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034C52-128B-05AC-71BD-F1EC233E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34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5DB27-400B-360E-2DE4-9BB8CC8A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E0A143-EFE2-504D-CCCA-01EBF9BD3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8F1265-82D0-714F-FF51-2F93DB482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E01D76-223D-A1F1-4D25-DE61284C1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040099-37C1-894E-FC07-D41702E32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C4296D-AFD7-EB0E-8767-17939DB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8836DAC-07AD-0A38-CCB9-AB4BC03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5E2A26-F19C-B81D-AA5C-DF11DD6E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5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04C2-275A-748D-5FF7-96A45F69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9302F5-93D0-C8DE-FB0C-772E5D8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7F59BD-6747-B498-A3CA-A190B746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F70142-FC3F-59B7-7064-707EF150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2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27395A-5116-B005-6869-13C9AAE0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D35541-2024-14C6-E617-10437DE8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A68622-482A-233A-C94A-27EE290F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06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BCE45-A4FC-1360-43B6-2067D1975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85AC6-806F-6DE0-CC5E-4587E6E06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F6FA14-3AE1-1F88-3F80-F7A27F9F0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405B9D-C08A-78B1-7129-98017675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19A10E-4675-BC19-F744-DD16C71F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19A133-EEA8-DC52-3E71-17AC8FF9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763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11C12-262E-9FE2-CFC7-B2B9BEDA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FA279A-FDA6-BD36-9CF1-AC486B6F5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182A4D-2E94-9444-9E23-F889C7185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082348-11D0-13BB-DB56-7E465E3D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36BC55-6B3B-2CF0-C781-9B2799A7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F1C77F-D72F-DA5E-B1E6-D239D7E3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7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62CF3F-91F0-6FFF-1D7E-9E8CF05D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4D918A-A6BB-A1B3-E21F-2CFCB87A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607416-951F-237B-9FED-B173417BB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2CCBA-BBF4-A63E-EB16-9480F3AA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057B28-DBDA-7ABC-AD33-43DD4A4C8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84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38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C11665-F41D-5792-9F1B-49732014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02CE02-8BD9-BCE7-A470-F7D23CE16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1C141D-AD1E-876B-7A86-43906293D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E5A2C-61D9-448D-B648-4F277BE48E5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8DC41E-AEEC-6985-C677-044E79227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1A52E1-353F-644F-FF53-442A676CF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參與實戰，打磨技巧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598BE9D-B603-C68D-8E16-F51C4534DB81}"/>
              </a:ext>
            </a:extLst>
          </p:cNvPr>
          <p:cNvSpPr/>
          <p:nvPr/>
        </p:nvSpPr>
        <p:spPr>
          <a:xfrm>
            <a:off x="4208259" y="103051"/>
            <a:ext cx="3741505" cy="4922745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7FAD74-541B-5A6A-3521-5C6B12FFB431}"/>
              </a:ext>
            </a:extLst>
          </p:cNvPr>
          <p:cNvSpPr txBox="1"/>
          <p:nvPr/>
        </p:nvSpPr>
        <p:spPr>
          <a:xfrm>
            <a:off x="505913" y="5492072"/>
            <a:ext cx="10012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語言模型跟據網路資料學了很多東西，卻不知道使用方法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B9D8BC-8B4D-BAFC-FFF0-3E23219F5B74}"/>
              </a:ext>
            </a:extLst>
          </p:cNvPr>
          <p:cNvSpPr txBox="1"/>
          <p:nvPr/>
        </p:nvSpPr>
        <p:spPr>
          <a:xfrm>
            <a:off x="4673600" y="6031210"/>
            <a:ext cx="684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就好像有上乘內功，卻不知道使用的方法</a:t>
            </a:r>
          </a:p>
        </p:txBody>
      </p:sp>
    </p:spTree>
    <p:extLst>
      <p:ext uri="{BB962C8B-B14F-4D97-AF65-F5344CB8AC3E}">
        <p14:creationId xmlns:p14="http://schemas.microsoft.com/office/powerpoint/2010/main" val="4305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5BEE27-85DC-CDF4-8879-C959892783E6}"/>
              </a:ext>
            </a:extLst>
          </p:cNvPr>
          <p:cNvSpPr txBox="1"/>
          <p:nvPr/>
        </p:nvSpPr>
        <p:spPr>
          <a:xfrm>
            <a:off x="9020466" y="5205980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CD2CBC2-2C09-9622-5AC2-C3D04BD1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95" y="3409259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C25BC5C-E97C-E456-82A8-A7521B250C70}"/>
              </a:ext>
            </a:extLst>
          </p:cNvPr>
          <p:cNvSpPr txBox="1"/>
          <p:nvPr/>
        </p:nvSpPr>
        <p:spPr>
          <a:xfrm>
            <a:off x="9775768" y="4029131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F95B7D-ADA6-3C24-5383-0B6FDE682B9B}"/>
              </a:ext>
            </a:extLst>
          </p:cNvPr>
          <p:cNvCxnSpPr>
            <a:cxnSpLocks/>
          </p:cNvCxnSpPr>
          <p:nvPr/>
        </p:nvCxnSpPr>
        <p:spPr>
          <a:xfrm>
            <a:off x="9573761" y="2913621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A1F17C2-09BC-DF55-5BF1-5B2C13E35943}"/>
              </a:ext>
            </a:extLst>
          </p:cNvPr>
          <p:cNvSpPr txBox="1"/>
          <p:nvPr/>
        </p:nvSpPr>
        <p:spPr>
          <a:xfrm>
            <a:off x="5127550" y="3347067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初始化參數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479A906-A28B-3E20-BAC5-844F652C4AB6}"/>
              </a:ext>
            </a:extLst>
          </p:cNvPr>
          <p:cNvCxnSpPr>
            <a:cxnSpLocks/>
          </p:cNvCxnSpPr>
          <p:nvPr/>
        </p:nvCxnSpPr>
        <p:spPr>
          <a:xfrm>
            <a:off x="7550925" y="3608677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12D3E-A95C-A2D3-F8A9-3BA57F747662}"/>
              </a:ext>
            </a:extLst>
          </p:cNvPr>
          <p:cNvSpPr txBox="1"/>
          <p:nvPr/>
        </p:nvSpPr>
        <p:spPr>
          <a:xfrm>
            <a:off x="4384430" y="243710"/>
            <a:ext cx="7455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 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324CDB8-B35F-62A8-2FF4-3B5417FF92FF}"/>
              </a:ext>
            </a:extLst>
          </p:cNvPr>
          <p:cNvCxnSpPr>
            <a:cxnSpLocks/>
          </p:cNvCxnSpPr>
          <p:nvPr/>
        </p:nvCxnSpPr>
        <p:spPr>
          <a:xfrm>
            <a:off x="2310081" y="3608677"/>
            <a:ext cx="316081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FFC8071-1AB9-03CB-847D-69E434CED6C5}"/>
              </a:ext>
            </a:extLst>
          </p:cNvPr>
          <p:cNvCxnSpPr>
            <a:cxnSpLocks/>
          </p:cNvCxnSpPr>
          <p:nvPr/>
        </p:nvCxnSpPr>
        <p:spPr>
          <a:xfrm flipV="1">
            <a:off x="2310081" y="2600544"/>
            <a:ext cx="0" cy="102615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B3DAC76F-A9E8-E946-DA6D-CEE1C47B9F7F}"/>
              </a:ext>
            </a:extLst>
          </p:cNvPr>
          <p:cNvGrpSpPr/>
          <p:nvPr/>
        </p:nvGrpSpPr>
        <p:grpSpPr>
          <a:xfrm>
            <a:off x="5076892" y="797317"/>
            <a:ext cx="8690813" cy="2042279"/>
            <a:chOff x="-729591" y="4683636"/>
            <a:chExt cx="8690813" cy="2042279"/>
          </a:xfrm>
        </p:grpSpPr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C9A0B149-D951-FFD3-DC8F-44FF158647D5}"/>
                </a:ext>
              </a:extLst>
            </p:cNvPr>
            <p:cNvSpPr txBox="1"/>
            <p:nvPr/>
          </p:nvSpPr>
          <p:spPr>
            <a:xfrm>
              <a:off x="-496978" y="4798306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85D7028C-040E-378F-88DC-26930ABBD07B}"/>
                </a:ext>
              </a:extLst>
            </p:cNvPr>
            <p:cNvSpPr txBox="1"/>
            <p:nvPr/>
          </p:nvSpPr>
          <p:spPr>
            <a:xfrm>
              <a:off x="-496978" y="5257928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D402E88-4E9F-89E2-475D-3FA7FA174655}"/>
                </a:ext>
              </a:extLst>
            </p:cNvPr>
            <p:cNvSpPr txBox="1"/>
            <p:nvPr/>
          </p:nvSpPr>
          <p:spPr>
            <a:xfrm>
              <a:off x="-496978" y="5711951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851A97E2-94C4-5994-80E9-1466E95CEACA}"/>
                </a:ext>
              </a:extLst>
            </p:cNvPr>
            <p:cNvSpPr txBox="1"/>
            <p:nvPr/>
          </p:nvSpPr>
          <p:spPr>
            <a:xfrm>
              <a:off x="-496978" y="6209673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山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5EF07E44-7D42-9B59-56CE-B2203D296A3F}"/>
                </a:ext>
              </a:extLst>
            </p:cNvPr>
            <p:cNvSpPr/>
            <p:nvPr/>
          </p:nvSpPr>
          <p:spPr>
            <a:xfrm>
              <a:off x="-729591" y="4683636"/>
              <a:ext cx="6589381" cy="2042279"/>
            </a:xfrm>
            <a:prstGeom prst="roundRect">
              <a:avLst>
                <a:gd name="adj" fmla="val 7619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6" name="語音泡泡: 圓角矩形 45">
            <a:extLst>
              <a:ext uri="{FF2B5EF4-FFF2-40B4-BE49-F238E27FC236}">
                <a16:creationId xmlns:a16="http://schemas.microsoft.com/office/drawing/2014/main" id="{208AC1A1-7116-B198-D519-8DC3EF860705}"/>
              </a:ext>
            </a:extLst>
          </p:cNvPr>
          <p:cNvSpPr/>
          <p:nvPr/>
        </p:nvSpPr>
        <p:spPr>
          <a:xfrm>
            <a:off x="2617300" y="4472153"/>
            <a:ext cx="5754281" cy="966698"/>
          </a:xfrm>
          <a:prstGeom prst="wedgeRoundRectCallout">
            <a:avLst>
              <a:gd name="adj1" fmla="val 60436"/>
              <a:gd name="adj2" fmla="val 49123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如果輸入出現「最」，就回答「玉山」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語音泡泡: 圓角矩形 46">
            <a:extLst>
              <a:ext uri="{FF2B5EF4-FFF2-40B4-BE49-F238E27FC236}">
                <a16:creationId xmlns:a16="http://schemas.microsoft.com/office/drawing/2014/main" id="{C202A072-CD50-D4CD-0C4F-152C5B9E5ACF}"/>
              </a:ext>
            </a:extLst>
          </p:cNvPr>
          <p:cNvSpPr/>
          <p:nvPr/>
        </p:nvSpPr>
        <p:spPr>
          <a:xfrm>
            <a:off x="2617300" y="5594381"/>
            <a:ext cx="5754282" cy="966698"/>
          </a:xfrm>
          <a:prstGeom prst="wedgeRoundRectCallout">
            <a:avLst>
              <a:gd name="adj1" fmla="val 62976"/>
              <a:gd name="adj2" fmla="val -39555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如果輸入出現「台灣最高的山」，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才回答「玉山」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69FDD7D-2EE0-9656-7618-CCEAF8136A98}"/>
              </a:ext>
            </a:extLst>
          </p:cNvPr>
          <p:cNvGrpSpPr/>
          <p:nvPr/>
        </p:nvGrpSpPr>
        <p:grpSpPr>
          <a:xfrm>
            <a:off x="-587921" y="1639533"/>
            <a:ext cx="6058815" cy="961011"/>
            <a:chOff x="5310772" y="2335272"/>
            <a:chExt cx="6058815" cy="961011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84FBE5E7-BF5B-B5CE-1287-D221281404A5}"/>
                </a:ext>
              </a:extLst>
            </p:cNvPr>
            <p:cNvSpPr txBox="1"/>
            <p:nvPr/>
          </p:nvSpPr>
          <p:spPr>
            <a:xfrm>
              <a:off x="7519691" y="2335272"/>
              <a:ext cx="11065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參數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F35AFF27-B9E8-EFAD-0823-260EFCE1A466}"/>
                </a:ext>
              </a:extLst>
            </p:cNvPr>
            <p:cNvSpPr txBox="1"/>
            <p:nvPr/>
          </p:nvSpPr>
          <p:spPr>
            <a:xfrm>
              <a:off x="5861786" y="2347619"/>
              <a:ext cx="20089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Pre-train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6D43FBF-2C25-DCB6-D2C0-EC790F697FD5}"/>
                </a:ext>
              </a:extLst>
            </p:cNvPr>
            <p:cNvSpPr txBox="1"/>
            <p:nvPr/>
          </p:nvSpPr>
          <p:spPr>
            <a:xfrm>
              <a:off x="5310772" y="2834618"/>
              <a:ext cx="6058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不會僅憑簡單的規則做文字接龍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3" name="語音泡泡: 圓角矩形 52">
            <a:extLst>
              <a:ext uri="{FF2B5EF4-FFF2-40B4-BE49-F238E27FC236}">
                <a16:creationId xmlns:a16="http://schemas.microsoft.com/office/drawing/2014/main" id="{F9A57C2C-C28B-ADD4-AD65-26471A298682}"/>
              </a:ext>
            </a:extLst>
          </p:cNvPr>
          <p:cNvSpPr/>
          <p:nvPr/>
        </p:nvSpPr>
        <p:spPr>
          <a:xfrm>
            <a:off x="1103681" y="433602"/>
            <a:ext cx="3743558" cy="966698"/>
          </a:xfrm>
          <a:prstGeom prst="wedgeRoundRectCallout">
            <a:avLst>
              <a:gd name="adj1" fmla="val -46512"/>
              <a:gd name="adj2" fmla="val 76712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如果輸入出現「台灣最高的山」，可以接「玉山」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AED7D39B-B921-0463-2AE0-B13BBD2B5897}"/>
              </a:ext>
            </a:extLst>
          </p:cNvPr>
          <p:cNvCxnSpPr>
            <a:cxnSpLocks/>
          </p:cNvCxnSpPr>
          <p:nvPr/>
        </p:nvCxnSpPr>
        <p:spPr>
          <a:xfrm>
            <a:off x="2859150" y="4825299"/>
            <a:ext cx="5014112" cy="3806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C074514-03F5-365B-8A04-DB05A7DD092C}"/>
              </a:ext>
            </a:extLst>
          </p:cNvPr>
          <p:cNvSpPr txBox="1"/>
          <p:nvPr/>
        </p:nvSpPr>
        <p:spPr>
          <a:xfrm>
            <a:off x="816667" y="4552351"/>
            <a:ext cx="1773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與初始參數差太遠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35F60B8-6B38-7BF0-86C1-23534B7E7F11}"/>
              </a:ext>
            </a:extLst>
          </p:cNvPr>
          <p:cNvSpPr txBox="1"/>
          <p:nvPr/>
        </p:nvSpPr>
        <p:spPr>
          <a:xfrm>
            <a:off x="816667" y="5662231"/>
            <a:ext cx="1773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比較接近初始參數</a:t>
            </a:r>
          </a:p>
        </p:txBody>
      </p:sp>
    </p:spTree>
    <p:extLst>
      <p:ext uri="{BB962C8B-B14F-4D97-AF65-F5344CB8AC3E}">
        <p14:creationId xmlns:p14="http://schemas.microsoft.com/office/powerpoint/2010/main" val="388753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5BEE27-85DC-CDF4-8879-C959892783E6}"/>
              </a:ext>
            </a:extLst>
          </p:cNvPr>
          <p:cNvSpPr txBox="1"/>
          <p:nvPr/>
        </p:nvSpPr>
        <p:spPr>
          <a:xfrm>
            <a:off x="9020466" y="5205980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CD2CBC2-2C09-9622-5AC2-C3D04BD1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95" y="3409259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C25BC5C-E97C-E456-82A8-A7521B250C70}"/>
              </a:ext>
            </a:extLst>
          </p:cNvPr>
          <p:cNvSpPr txBox="1"/>
          <p:nvPr/>
        </p:nvSpPr>
        <p:spPr>
          <a:xfrm>
            <a:off x="9775768" y="4029131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F95B7D-ADA6-3C24-5383-0B6FDE682B9B}"/>
              </a:ext>
            </a:extLst>
          </p:cNvPr>
          <p:cNvCxnSpPr>
            <a:cxnSpLocks/>
          </p:cNvCxnSpPr>
          <p:nvPr/>
        </p:nvCxnSpPr>
        <p:spPr>
          <a:xfrm>
            <a:off x="9573761" y="2913621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A1F17C2-09BC-DF55-5BF1-5B2C13E35943}"/>
              </a:ext>
            </a:extLst>
          </p:cNvPr>
          <p:cNvSpPr txBox="1"/>
          <p:nvPr/>
        </p:nvSpPr>
        <p:spPr>
          <a:xfrm>
            <a:off x="5127550" y="3347067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初始化參數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479A906-A28B-3E20-BAC5-844F652C4AB6}"/>
              </a:ext>
            </a:extLst>
          </p:cNvPr>
          <p:cNvCxnSpPr>
            <a:cxnSpLocks/>
          </p:cNvCxnSpPr>
          <p:nvPr/>
        </p:nvCxnSpPr>
        <p:spPr>
          <a:xfrm>
            <a:off x="7550925" y="3608677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12D3E-A95C-A2D3-F8A9-3BA57F747662}"/>
              </a:ext>
            </a:extLst>
          </p:cNvPr>
          <p:cNvSpPr txBox="1"/>
          <p:nvPr/>
        </p:nvSpPr>
        <p:spPr>
          <a:xfrm>
            <a:off x="4384430" y="243710"/>
            <a:ext cx="7455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 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324CDB8-B35F-62A8-2FF4-3B5417FF92FF}"/>
              </a:ext>
            </a:extLst>
          </p:cNvPr>
          <p:cNvCxnSpPr>
            <a:cxnSpLocks/>
          </p:cNvCxnSpPr>
          <p:nvPr/>
        </p:nvCxnSpPr>
        <p:spPr>
          <a:xfrm>
            <a:off x="2310081" y="3608677"/>
            <a:ext cx="316081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FFC8071-1AB9-03CB-847D-69E434CED6C5}"/>
              </a:ext>
            </a:extLst>
          </p:cNvPr>
          <p:cNvCxnSpPr>
            <a:cxnSpLocks/>
          </p:cNvCxnSpPr>
          <p:nvPr/>
        </p:nvCxnSpPr>
        <p:spPr>
          <a:xfrm flipV="1">
            <a:off x="2310081" y="2600544"/>
            <a:ext cx="0" cy="102615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B3DAC76F-A9E8-E946-DA6D-CEE1C47B9F7F}"/>
              </a:ext>
            </a:extLst>
          </p:cNvPr>
          <p:cNvGrpSpPr/>
          <p:nvPr/>
        </p:nvGrpSpPr>
        <p:grpSpPr>
          <a:xfrm>
            <a:off x="5076892" y="797317"/>
            <a:ext cx="8690813" cy="2042279"/>
            <a:chOff x="-729591" y="4683636"/>
            <a:chExt cx="8690813" cy="2042279"/>
          </a:xfrm>
        </p:grpSpPr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C9A0B149-D951-FFD3-DC8F-44FF158647D5}"/>
                </a:ext>
              </a:extLst>
            </p:cNvPr>
            <p:cNvSpPr txBox="1"/>
            <p:nvPr/>
          </p:nvSpPr>
          <p:spPr>
            <a:xfrm>
              <a:off x="-496978" y="4798306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85D7028C-040E-378F-88DC-26930ABBD07B}"/>
                </a:ext>
              </a:extLst>
            </p:cNvPr>
            <p:cNvSpPr txBox="1"/>
            <p:nvPr/>
          </p:nvSpPr>
          <p:spPr>
            <a:xfrm>
              <a:off x="-496978" y="5257928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D402E88-4E9F-89E2-475D-3FA7FA174655}"/>
                </a:ext>
              </a:extLst>
            </p:cNvPr>
            <p:cNvSpPr txBox="1"/>
            <p:nvPr/>
          </p:nvSpPr>
          <p:spPr>
            <a:xfrm>
              <a:off x="-496978" y="5711951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851A97E2-94C4-5994-80E9-1466E95CEACA}"/>
                </a:ext>
              </a:extLst>
            </p:cNvPr>
            <p:cNvSpPr txBox="1"/>
            <p:nvPr/>
          </p:nvSpPr>
          <p:spPr>
            <a:xfrm>
              <a:off x="-496978" y="6209673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山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5EF07E44-7D42-9B59-56CE-B2203D296A3F}"/>
                </a:ext>
              </a:extLst>
            </p:cNvPr>
            <p:cNvSpPr/>
            <p:nvPr/>
          </p:nvSpPr>
          <p:spPr>
            <a:xfrm>
              <a:off x="-729591" y="4683636"/>
              <a:ext cx="6589381" cy="2042279"/>
            </a:xfrm>
            <a:prstGeom prst="roundRect">
              <a:avLst>
                <a:gd name="adj" fmla="val 7619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69FDD7D-2EE0-9656-7618-CCEAF8136A98}"/>
              </a:ext>
            </a:extLst>
          </p:cNvPr>
          <p:cNvGrpSpPr/>
          <p:nvPr/>
        </p:nvGrpSpPr>
        <p:grpSpPr>
          <a:xfrm>
            <a:off x="-587921" y="1639533"/>
            <a:ext cx="6058815" cy="961011"/>
            <a:chOff x="5310772" y="2335272"/>
            <a:chExt cx="6058815" cy="961011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84FBE5E7-BF5B-B5CE-1287-D221281404A5}"/>
                </a:ext>
              </a:extLst>
            </p:cNvPr>
            <p:cNvSpPr txBox="1"/>
            <p:nvPr/>
          </p:nvSpPr>
          <p:spPr>
            <a:xfrm>
              <a:off x="7519691" y="2335272"/>
              <a:ext cx="11065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參數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F35AFF27-B9E8-EFAD-0823-260EFCE1A466}"/>
                </a:ext>
              </a:extLst>
            </p:cNvPr>
            <p:cNvSpPr txBox="1"/>
            <p:nvPr/>
          </p:nvSpPr>
          <p:spPr>
            <a:xfrm>
              <a:off x="5861786" y="2347619"/>
              <a:ext cx="20089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Pre-train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6D43FBF-2C25-DCB6-D2C0-EC790F697FD5}"/>
                </a:ext>
              </a:extLst>
            </p:cNvPr>
            <p:cNvSpPr txBox="1"/>
            <p:nvPr/>
          </p:nvSpPr>
          <p:spPr>
            <a:xfrm>
              <a:off x="5310772" y="2834618"/>
              <a:ext cx="6058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不會僅憑簡單的規則做文字接龍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3" name="語音泡泡: 圓角矩形 52">
            <a:extLst>
              <a:ext uri="{FF2B5EF4-FFF2-40B4-BE49-F238E27FC236}">
                <a16:creationId xmlns:a16="http://schemas.microsoft.com/office/drawing/2014/main" id="{F9A57C2C-C28B-ADD4-AD65-26471A298682}"/>
              </a:ext>
            </a:extLst>
          </p:cNvPr>
          <p:cNvSpPr/>
          <p:nvPr/>
        </p:nvSpPr>
        <p:spPr>
          <a:xfrm>
            <a:off x="1103681" y="433602"/>
            <a:ext cx="3743558" cy="966698"/>
          </a:xfrm>
          <a:prstGeom prst="wedgeRoundRectCallout">
            <a:avLst>
              <a:gd name="adj1" fmla="val -46512"/>
              <a:gd name="adj2" fmla="val 76712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如果輸入出現「台灣最高的山」，可以接「玉山」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E3587DE-EC48-ECB2-F21E-C7B6D6BD7BD3}"/>
              </a:ext>
            </a:extLst>
          </p:cNvPr>
          <p:cNvSpPr/>
          <p:nvPr/>
        </p:nvSpPr>
        <p:spPr>
          <a:xfrm>
            <a:off x="5198343" y="4540306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7F21F54-C9B8-31E1-55E5-FB458D1638BF}"/>
              </a:ext>
            </a:extLst>
          </p:cNvPr>
          <p:cNvSpPr txBox="1"/>
          <p:nvPr/>
        </p:nvSpPr>
        <p:spPr>
          <a:xfrm>
            <a:off x="1184893" y="4707700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7D377BF-9BEF-7BB0-A997-F4BE27CF9C7E}"/>
              </a:ext>
            </a:extLst>
          </p:cNvPr>
          <p:cNvCxnSpPr>
            <a:cxnSpLocks/>
          </p:cNvCxnSpPr>
          <p:nvPr/>
        </p:nvCxnSpPr>
        <p:spPr>
          <a:xfrm>
            <a:off x="4439841" y="495906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ADC5A9E9-A0BF-3B25-B2CD-31E74C326D7D}"/>
              </a:ext>
            </a:extLst>
          </p:cNvPr>
          <p:cNvCxnSpPr>
            <a:cxnSpLocks/>
          </p:cNvCxnSpPr>
          <p:nvPr/>
        </p:nvCxnSpPr>
        <p:spPr>
          <a:xfrm>
            <a:off x="6967357" y="495906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D4DA2D1B-22D5-37CB-392F-33A29514CEAF}"/>
              </a:ext>
            </a:extLst>
          </p:cNvPr>
          <p:cNvSpPr txBox="1"/>
          <p:nvPr/>
        </p:nvSpPr>
        <p:spPr>
          <a:xfrm>
            <a:off x="7679954" y="4755224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1CA06CF-323C-72D8-D838-0F1594652D15}"/>
              </a:ext>
            </a:extLst>
          </p:cNvPr>
          <p:cNvSpPr/>
          <p:nvPr/>
        </p:nvSpPr>
        <p:spPr>
          <a:xfrm>
            <a:off x="5198343" y="5637677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1B3FF9D-1625-7514-63E3-8C2DA86C7BFC}"/>
              </a:ext>
            </a:extLst>
          </p:cNvPr>
          <p:cNvSpPr txBox="1"/>
          <p:nvPr/>
        </p:nvSpPr>
        <p:spPr>
          <a:xfrm>
            <a:off x="1184893" y="5805071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世界最高的山是哪座？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668CD90-D453-A8F5-668E-ABE84B9172F7}"/>
              </a:ext>
            </a:extLst>
          </p:cNvPr>
          <p:cNvCxnSpPr>
            <a:cxnSpLocks/>
          </p:cNvCxnSpPr>
          <p:nvPr/>
        </p:nvCxnSpPr>
        <p:spPr>
          <a:xfrm>
            <a:off x="4439841" y="605643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44C9E48-1F67-5036-F231-EE0C5AF48578}"/>
              </a:ext>
            </a:extLst>
          </p:cNvPr>
          <p:cNvCxnSpPr>
            <a:cxnSpLocks/>
          </p:cNvCxnSpPr>
          <p:nvPr/>
        </p:nvCxnSpPr>
        <p:spPr>
          <a:xfrm>
            <a:off x="6967357" y="605643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A1E35F-C1CE-8876-C2A0-B755E22ADAE9}"/>
              </a:ext>
            </a:extLst>
          </p:cNvPr>
          <p:cNvSpPr txBox="1"/>
          <p:nvPr/>
        </p:nvSpPr>
        <p:spPr>
          <a:xfrm>
            <a:off x="7679954" y="5852595"/>
            <a:ext cx="134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聖母峰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9A678E8-D638-755A-1310-C2AC6FB57224}"/>
              </a:ext>
            </a:extLst>
          </p:cNvPr>
          <p:cNvSpPr txBox="1"/>
          <p:nvPr/>
        </p:nvSpPr>
        <p:spPr>
          <a:xfrm>
            <a:off x="188139" y="4000794"/>
            <a:ext cx="371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很強的舉一反三能力</a:t>
            </a:r>
          </a:p>
        </p:txBody>
      </p:sp>
    </p:spTree>
    <p:extLst>
      <p:ext uri="{BB962C8B-B14F-4D97-AF65-F5344CB8AC3E}">
        <p14:creationId xmlns:p14="http://schemas.microsoft.com/office/powerpoint/2010/main" val="407849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DD1B7900-9E93-44BF-A471-B75C7730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70" y="2454025"/>
            <a:ext cx="2175953" cy="36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02FC48-E03C-4D83-81D3-AEAD3EFB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「舉一反三」的能力可以有多誇張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10BA8A-E018-4406-A62A-97629E1948E0}"/>
              </a:ext>
            </a:extLst>
          </p:cNvPr>
          <p:cNvSpPr txBox="1"/>
          <p:nvPr/>
        </p:nvSpPr>
        <p:spPr>
          <a:xfrm>
            <a:off x="2811864" y="1928344"/>
            <a:ext cx="762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Pre-training on 104 languages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0F06FB74-F371-4156-B4BF-20E77FD8CADD}"/>
              </a:ext>
            </a:extLst>
          </p:cNvPr>
          <p:cNvSpPr/>
          <p:nvPr/>
        </p:nvSpPr>
        <p:spPr>
          <a:xfrm rot="16200000">
            <a:off x="5186058" y="3751551"/>
            <a:ext cx="754785" cy="7602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798CD4-E695-49AD-9078-F7AADEE094B1}"/>
              </a:ext>
            </a:extLst>
          </p:cNvPr>
          <p:cNvSpPr/>
          <p:nvPr/>
        </p:nvSpPr>
        <p:spPr>
          <a:xfrm>
            <a:off x="5943554" y="6075027"/>
            <a:ext cx="1856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Multi-BERT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2" name="矩形: 摺角紙張 81">
            <a:extLst>
              <a:ext uri="{FF2B5EF4-FFF2-40B4-BE49-F238E27FC236}">
                <a16:creationId xmlns:a16="http://schemas.microsoft.com/office/drawing/2014/main" id="{F31360BB-55DC-41EE-B904-4BAA272D3629}"/>
              </a:ext>
            </a:extLst>
          </p:cNvPr>
          <p:cNvSpPr/>
          <p:nvPr/>
        </p:nvSpPr>
        <p:spPr>
          <a:xfrm>
            <a:off x="2964963" y="2804061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矩形: 摺角紙張 82">
            <a:extLst>
              <a:ext uri="{FF2B5EF4-FFF2-40B4-BE49-F238E27FC236}">
                <a16:creationId xmlns:a16="http://schemas.microsoft.com/office/drawing/2014/main" id="{5B821C8F-B23A-4C78-8CC8-B5449D64804D}"/>
              </a:ext>
            </a:extLst>
          </p:cNvPr>
          <p:cNvSpPr/>
          <p:nvPr/>
        </p:nvSpPr>
        <p:spPr>
          <a:xfrm>
            <a:off x="2199689" y="3806544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摺角紙張 83">
            <a:extLst>
              <a:ext uri="{FF2B5EF4-FFF2-40B4-BE49-F238E27FC236}">
                <a16:creationId xmlns:a16="http://schemas.microsoft.com/office/drawing/2014/main" id="{2FB9725A-EC09-40C8-8E74-9872683AABB5}"/>
              </a:ext>
            </a:extLst>
          </p:cNvPr>
          <p:cNvSpPr/>
          <p:nvPr/>
        </p:nvSpPr>
        <p:spPr>
          <a:xfrm>
            <a:off x="3660831" y="4032995"/>
            <a:ext cx="1190846" cy="1297172"/>
          </a:xfrm>
          <a:prstGeom prst="foldedCorne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Ans5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矩形: 摺角紙張 84">
            <a:extLst>
              <a:ext uri="{FF2B5EF4-FFF2-40B4-BE49-F238E27FC236}">
                <a16:creationId xmlns:a16="http://schemas.microsoft.com/office/drawing/2014/main" id="{33C55BAF-A685-4988-9191-6797B30D3379}"/>
              </a:ext>
            </a:extLst>
          </p:cNvPr>
          <p:cNvSpPr/>
          <p:nvPr/>
        </p:nvSpPr>
        <p:spPr>
          <a:xfrm>
            <a:off x="8930861" y="2834482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7" name="矩形: 摺角紙張 86">
            <a:extLst>
              <a:ext uri="{FF2B5EF4-FFF2-40B4-BE49-F238E27FC236}">
                <a16:creationId xmlns:a16="http://schemas.microsoft.com/office/drawing/2014/main" id="{FD60420E-9D58-4433-83B7-50E877C78203}"/>
              </a:ext>
            </a:extLst>
          </p:cNvPr>
          <p:cNvSpPr/>
          <p:nvPr/>
        </p:nvSpPr>
        <p:spPr>
          <a:xfrm>
            <a:off x="10072768" y="3153416"/>
            <a:ext cx="1190846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矩形: 摺角紙張 87">
            <a:extLst>
              <a:ext uri="{FF2B5EF4-FFF2-40B4-BE49-F238E27FC236}">
                <a16:creationId xmlns:a16="http://schemas.microsoft.com/office/drawing/2014/main" id="{66170D0D-4AFC-4E6A-A831-CBF6CF407A85}"/>
              </a:ext>
            </a:extLst>
          </p:cNvPr>
          <p:cNvSpPr/>
          <p:nvPr/>
        </p:nvSpPr>
        <p:spPr>
          <a:xfrm>
            <a:off x="9339692" y="3981221"/>
            <a:ext cx="1209729" cy="1297172"/>
          </a:xfrm>
          <a:prstGeom prst="foldedCorner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Query2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A3C6CE-EAE0-44BB-BD72-E1132D60AB8E}"/>
              </a:ext>
            </a:extLst>
          </p:cNvPr>
          <p:cNvSpPr txBox="1"/>
          <p:nvPr/>
        </p:nvSpPr>
        <p:spPr>
          <a:xfrm>
            <a:off x="2349692" y="5442457"/>
            <a:ext cx="3137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英文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閱讀能力測驗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411442E9-D322-4C22-943B-FC210EA79D41}"/>
              </a:ext>
            </a:extLst>
          </p:cNvPr>
          <p:cNvSpPr txBox="1"/>
          <p:nvPr/>
        </p:nvSpPr>
        <p:spPr>
          <a:xfrm>
            <a:off x="8712652" y="5549982"/>
            <a:ext cx="2641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自動會了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中文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閱讀能力測驗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15F8B24-7EF6-09B9-5F4E-817528C63322}"/>
              </a:ext>
            </a:extLst>
          </p:cNvPr>
          <p:cNvSpPr txBox="1"/>
          <p:nvPr/>
        </p:nvSpPr>
        <p:spPr>
          <a:xfrm>
            <a:off x="914046" y="1416154"/>
            <a:ext cx="10915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在多種語言上做預訓練後，只要教某一個語言的某一個任務，自動學會其他語言的同樣任務</a:t>
            </a: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3D7CA8D2-6FF4-7BCA-19AA-C1DB2A2DFD55}"/>
              </a:ext>
            </a:extLst>
          </p:cNvPr>
          <p:cNvSpPr/>
          <p:nvPr/>
        </p:nvSpPr>
        <p:spPr>
          <a:xfrm rot="16200000">
            <a:off x="7813931" y="3734541"/>
            <a:ext cx="754785" cy="7602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形 7" descr="女教授 以實心填滿">
            <a:extLst>
              <a:ext uri="{FF2B5EF4-FFF2-40B4-BE49-F238E27FC236}">
                <a16:creationId xmlns:a16="http://schemas.microsoft.com/office/drawing/2014/main" id="{0F83FE9B-3942-83C3-22C9-411B90DDF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282" y="3608551"/>
            <a:ext cx="1311950" cy="13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13" grpId="0"/>
      <p:bldP spid="90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7474A-DD53-49CF-979D-604333C2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「舉一反三」的能力可以有多誇張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A73CC3-554B-44C8-AC7F-945AF4D4C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English: </a:t>
            </a:r>
            <a:r>
              <a:rPr lang="en-US" altLang="zh-TW" dirty="0" err="1"/>
              <a:t>SQuAD</a:t>
            </a:r>
            <a:r>
              <a:rPr lang="en-US" altLang="zh-TW" dirty="0"/>
              <a:t>, Chinese: DRCD</a:t>
            </a:r>
            <a:endParaRPr lang="zh-TW" altLang="en-US" dirty="0"/>
          </a:p>
        </p:txBody>
      </p:sp>
      <p:sp>
        <p:nvSpPr>
          <p:cNvPr id="4" name="Google Shape;78;p15">
            <a:extLst>
              <a:ext uri="{FF2B5EF4-FFF2-40B4-BE49-F238E27FC236}">
                <a16:creationId xmlns:a16="http://schemas.microsoft.com/office/drawing/2014/main" id="{2911A205-09C0-4BC0-BA03-D5014BE808C9}"/>
              </a:ext>
            </a:extLst>
          </p:cNvPr>
          <p:cNvSpPr txBox="1">
            <a:spLocks/>
          </p:cNvSpPr>
          <p:nvPr/>
        </p:nvSpPr>
        <p:spPr>
          <a:xfrm>
            <a:off x="2145348" y="3135088"/>
            <a:ext cx="8520600" cy="2886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FE1DCF0D-D949-4210-A1C8-1646BD4B8288}"/>
              </a:ext>
            </a:extLst>
          </p:cNvPr>
          <p:cNvSpPr/>
          <p:nvPr/>
        </p:nvSpPr>
        <p:spPr>
          <a:xfrm>
            <a:off x="4726303" y="3450855"/>
            <a:ext cx="172800" cy="1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EEE1995B-6FBF-4053-8542-A5E5C9EDB004}"/>
              </a:ext>
            </a:extLst>
          </p:cNvPr>
          <p:cNvGraphicFramePr>
            <a:graphicFrameLocks noGrp="1"/>
          </p:cNvGraphicFramePr>
          <p:nvPr/>
        </p:nvGraphicFramePr>
        <p:xfrm>
          <a:off x="1839351" y="2506221"/>
          <a:ext cx="8930472" cy="288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732">
                  <a:extLst>
                    <a:ext uri="{9D8B030D-6E8A-4147-A177-3AD203B41FA5}">
                      <a16:colId xmlns:a16="http://schemas.microsoft.com/office/drawing/2014/main" val="3611860234"/>
                    </a:ext>
                  </a:extLst>
                </a:gridCol>
                <a:gridCol w="1711128">
                  <a:extLst>
                    <a:ext uri="{9D8B030D-6E8A-4147-A177-3AD203B41FA5}">
                      <a16:colId xmlns:a16="http://schemas.microsoft.com/office/drawing/2014/main" val="1905006147"/>
                    </a:ext>
                  </a:extLst>
                </a:gridCol>
                <a:gridCol w="2612690">
                  <a:extLst>
                    <a:ext uri="{9D8B030D-6E8A-4147-A177-3AD203B41FA5}">
                      <a16:colId xmlns:a16="http://schemas.microsoft.com/office/drawing/2014/main" val="3304900651"/>
                    </a:ext>
                  </a:extLst>
                </a:gridCol>
                <a:gridCol w="1398341">
                  <a:extLst>
                    <a:ext uri="{9D8B030D-6E8A-4147-A177-3AD203B41FA5}">
                      <a16:colId xmlns:a16="http://schemas.microsoft.com/office/drawing/2014/main" val="1550049080"/>
                    </a:ext>
                  </a:extLst>
                </a:gridCol>
                <a:gridCol w="1140752">
                  <a:extLst>
                    <a:ext uri="{9D8B030D-6E8A-4147-A177-3AD203B41FA5}">
                      <a16:colId xmlns:a16="http://schemas.microsoft.com/office/drawing/2014/main" val="3999281341"/>
                    </a:ext>
                  </a:extLst>
                </a:gridCol>
                <a:gridCol w="977829">
                  <a:extLst>
                    <a:ext uri="{9D8B030D-6E8A-4147-A177-3AD203B41FA5}">
                      <a16:colId xmlns:a16="http://schemas.microsoft.com/office/drawing/2014/main" val="228581625"/>
                    </a:ext>
                  </a:extLst>
                </a:gridCol>
              </a:tblGrid>
              <a:tr h="4811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Model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Pre-train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Fine-tune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Testing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EM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810414"/>
                  </a:ext>
                </a:extLst>
              </a:tr>
              <a:tr h="4811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QANet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none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QA</a:t>
                      </a:r>
                      <a:endParaRPr lang="zh-TW" altLang="en-US" sz="24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Chinese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QA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66.1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217201"/>
                  </a:ext>
                </a:extLst>
              </a:tr>
              <a:tr h="48110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BERT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QA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89.1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541455"/>
                  </a:ext>
                </a:extLst>
              </a:tr>
              <a:tr h="481100"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104 languages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QA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81.2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88.7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979343"/>
                  </a:ext>
                </a:extLst>
              </a:tr>
              <a:tr h="481100">
                <a:tc vMerge="1"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English QA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78.8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382855"/>
                  </a:ext>
                </a:extLst>
              </a:tr>
              <a:tr h="481100"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Chinese + English</a:t>
                      </a:r>
                      <a:endParaRPr lang="zh-TW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82.6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90.1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857186"/>
                  </a:ext>
                </a:extLst>
              </a:tr>
            </a:tbl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5DE36AA3-52F5-1F8B-F282-1C66F3E2F1BC}"/>
              </a:ext>
            </a:extLst>
          </p:cNvPr>
          <p:cNvSpPr/>
          <p:nvPr/>
        </p:nvSpPr>
        <p:spPr>
          <a:xfrm>
            <a:off x="7293935" y="2506221"/>
            <a:ext cx="1318437" cy="2886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05F440D-EBFA-61BD-D8D6-18E3415B8D30}"/>
              </a:ext>
            </a:extLst>
          </p:cNvPr>
          <p:cNvSpPr/>
          <p:nvPr/>
        </p:nvSpPr>
        <p:spPr>
          <a:xfrm>
            <a:off x="2933853" y="2982688"/>
            <a:ext cx="4294235" cy="468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06077B6-C597-162C-F6FE-444F48726809}"/>
              </a:ext>
            </a:extLst>
          </p:cNvPr>
          <p:cNvSpPr/>
          <p:nvPr/>
        </p:nvSpPr>
        <p:spPr>
          <a:xfrm>
            <a:off x="9825978" y="2962383"/>
            <a:ext cx="943845" cy="466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6761522-0302-56DC-9732-05E6F9ACA370}"/>
              </a:ext>
            </a:extLst>
          </p:cNvPr>
          <p:cNvSpPr/>
          <p:nvPr/>
        </p:nvSpPr>
        <p:spPr>
          <a:xfrm>
            <a:off x="2937398" y="3454063"/>
            <a:ext cx="4294235" cy="468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BB91FC-4623-0EC4-883E-D5482073BAB0}"/>
              </a:ext>
            </a:extLst>
          </p:cNvPr>
          <p:cNvSpPr/>
          <p:nvPr/>
        </p:nvSpPr>
        <p:spPr>
          <a:xfrm>
            <a:off x="9808258" y="3476288"/>
            <a:ext cx="943845" cy="466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4852E65-ED0D-7095-0928-BB4908DBDA7A}"/>
              </a:ext>
            </a:extLst>
          </p:cNvPr>
          <p:cNvSpPr/>
          <p:nvPr/>
        </p:nvSpPr>
        <p:spPr>
          <a:xfrm>
            <a:off x="2940943" y="3928248"/>
            <a:ext cx="1631057" cy="14645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62D1CC9-9ADF-85E2-E69D-18F79E7687F4}"/>
              </a:ext>
            </a:extLst>
          </p:cNvPr>
          <p:cNvSpPr/>
          <p:nvPr/>
        </p:nvSpPr>
        <p:spPr>
          <a:xfrm>
            <a:off x="4572000" y="4399742"/>
            <a:ext cx="2656088" cy="4681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D2EAED1-B251-194A-2B07-80FA8FD4AA09}"/>
              </a:ext>
            </a:extLst>
          </p:cNvPr>
          <p:cNvSpPr/>
          <p:nvPr/>
        </p:nvSpPr>
        <p:spPr>
          <a:xfrm>
            <a:off x="9808258" y="4434554"/>
            <a:ext cx="943845" cy="466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A1931E-0ABA-BA2C-D89C-9E803AFD6BCA}"/>
              </a:ext>
            </a:extLst>
          </p:cNvPr>
          <p:cNvSpPr/>
          <p:nvPr/>
        </p:nvSpPr>
        <p:spPr>
          <a:xfrm>
            <a:off x="5230380" y="5435619"/>
            <a:ext cx="6054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新細明體" panose="02020500000000000000" pitchFamily="18" charset="-120"/>
                <a:cs typeface="+mn-cs"/>
                <a:sym typeface="Helvetica Neue Medium"/>
              </a:rPr>
              <a:t>F1 score of Human performance is 93.30%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新細明體" panose="02020500000000000000" pitchFamily="18" charset="-120"/>
              <a:cs typeface="+mn-cs"/>
              <a:sym typeface="Helvetica Neue Medium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6A63FC-A2D6-529C-87B0-80C1D90A15F4}"/>
              </a:ext>
            </a:extLst>
          </p:cNvPr>
          <p:cNvSpPr txBox="1"/>
          <p:nvPr/>
        </p:nvSpPr>
        <p:spPr>
          <a:xfrm>
            <a:off x="7293935" y="5965517"/>
            <a:ext cx="382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work is done by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劉記良、許宗嫄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825C75B-1ACC-36A3-9889-6DC7DCD7C96B}"/>
              </a:ext>
            </a:extLst>
          </p:cNvPr>
          <p:cNvSpPr txBox="1"/>
          <p:nvPr/>
        </p:nvSpPr>
        <p:spPr>
          <a:xfrm>
            <a:off x="7441085" y="6218826"/>
            <a:ext cx="368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https://arxiv.org/abs/1909.09587</a:t>
            </a:r>
          </a:p>
        </p:txBody>
      </p:sp>
    </p:spTree>
    <p:extLst>
      <p:ext uri="{BB962C8B-B14F-4D97-AF65-F5344CB8AC3E}">
        <p14:creationId xmlns:p14="http://schemas.microsoft.com/office/powerpoint/2010/main" val="36824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4560C0-BC57-738F-993F-43878286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的路線分成了兩條</a:t>
            </a:r>
          </a:p>
        </p:txBody>
      </p:sp>
      <p:sp>
        <p:nvSpPr>
          <p:cNvPr id="4" name="Google Shape;111;p27">
            <a:extLst>
              <a:ext uri="{FF2B5EF4-FFF2-40B4-BE49-F238E27FC236}">
                <a16:creationId xmlns:a16="http://schemas.microsoft.com/office/drawing/2014/main" id="{E2858605-823E-B75F-F097-6EDAEB8C383E}"/>
              </a:ext>
            </a:extLst>
          </p:cNvPr>
          <p:cNvSpPr/>
          <p:nvPr/>
        </p:nvSpPr>
        <p:spPr>
          <a:xfrm>
            <a:off x="4300667" y="2700422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4751E4-0951-0673-599E-EE9400F749AF}"/>
              </a:ext>
            </a:extLst>
          </p:cNvPr>
          <p:cNvSpPr txBox="1"/>
          <p:nvPr/>
        </p:nvSpPr>
        <p:spPr>
          <a:xfrm>
            <a:off x="3562350" y="3414332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Google Shape;111;p27">
            <a:extLst>
              <a:ext uri="{FF2B5EF4-FFF2-40B4-BE49-F238E27FC236}">
                <a16:creationId xmlns:a16="http://schemas.microsoft.com/office/drawing/2014/main" id="{549BAB79-1262-BCBA-170A-DC4CBB00BCA9}"/>
              </a:ext>
            </a:extLst>
          </p:cNvPr>
          <p:cNvSpPr/>
          <p:nvPr/>
        </p:nvSpPr>
        <p:spPr>
          <a:xfrm>
            <a:off x="8159891" y="2657230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6659FC-BF09-F6C5-2F50-7120CE7DF021}"/>
              </a:ext>
            </a:extLst>
          </p:cNvPr>
          <p:cNvSpPr txBox="1"/>
          <p:nvPr/>
        </p:nvSpPr>
        <p:spPr>
          <a:xfrm>
            <a:off x="9275018" y="1852286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翻譯專才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3A8E2E7-48FE-6770-297D-CB0D2510A1DD}"/>
              </a:ext>
            </a:extLst>
          </p:cNvPr>
          <p:cNvCxnSpPr>
            <a:cxnSpLocks/>
          </p:cNvCxnSpPr>
          <p:nvPr/>
        </p:nvCxnSpPr>
        <p:spPr>
          <a:xfrm>
            <a:off x="6846130" y="3013169"/>
            <a:ext cx="1143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11;p27">
            <a:extLst>
              <a:ext uri="{FF2B5EF4-FFF2-40B4-BE49-F238E27FC236}">
                <a16:creationId xmlns:a16="http://schemas.microsoft.com/office/drawing/2014/main" id="{5EA909CE-C621-B9C8-D425-03B06D8220DA}"/>
              </a:ext>
            </a:extLst>
          </p:cNvPr>
          <p:cNvSpPr/>
          <p:nvPr/>
        </p:nvSpPr>
        <p:spPr>
          <a:xfrm>
            <a:off x="8112760" y="1729723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11;p27">
            <a:extLst>
              <a:ext uri="{FF2B5EF4-FFF2-40B4-BE49-F238E27FC236}">
                <a16:creationId xmlns:a16="http://schemas.microsoft.com/office/drawing/2014/main" id="{7AD94A66-DEDA-9D86-C0AE-894EC7DE2587}"/>
              </a:ext>
            </a:extLst>
          </p:cNvPr>
          <p:cNvSpPr/>
          <p:nvPr/>
        </p:nvSpPr>
        <p:spPr>
          <a:xfrm>
            <a:off x="8146436" y="3603641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475C00-0B52-1516-3495-BCB251707543}"/>
              </a:ext>
            </a:extLst>
          </p:cNvPr>
          <p:cNvSpPr txBox="1"/>
          <p:nvPr/>
        </p:nvSpPr>
        <p:spPr>
          <a:xfrm>
            <a:off x="9275018" y="2822927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摘要專才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AAFB8E-BC10-0AA5-24DF-4309C8C71FE4}"/>
              </a:ext>
            </a:extLst>
          </p:cNvPr>
          <p:cNvSpPr txBox="1"/>
          <p:nvPr/>
        </p:nvSpPr>
        <p:spPr>
          <a:xfrm>
            <a:off x="9275018" y="3708224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編修專才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E41C4E3-4C8C-44B6-D42D-CEDEC4EA58B4}"/>
              </a:ext>
            </a:extLst>
          </p:cNvPr>
          <p:cNvCxnSpPr>
            <a:cxnSpLocks/>
          </p:cNvCxnSpPr>
          <p:nvPr/>
        </p:nvCxnSpPr>
        <p:spPr>
          <a:xfrm>
            <a:off x="6846130" y="2099800"/>
            <a:ext cx="1143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DFBFBBC-4659-81BD-7DED-03D9E657DE98}"/>
              </a:ext>
            </a:extLst>
          </p:cNvPr>
          <p:cNvCxnSpPr>
            <a:cxnSpLocks/>
          </p:cNvCxnSpPr>
          <p:nvPr/>
        </p:nvCxnSpPr>
        <p:spPr>
          <a:xfrm>
            <a:off x="6846130" y="3954488"/>
            <a:ext cx="1143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7724AE9-3819-09A8-1ED2-2728EAF3DA4F}"/>
              </a:ext>
            </a:extLst>
          </p:cNvPr>
          <p:cNvCxnSpPr>
            <a:cxnSpLocks/>
          </p:cNvCxnSpPr>
          <p:nvPr/>
        </p:nvCxnSpPr>
        <p:spPr>
          <a:xfrm>
            <a:off x="6846130" y="2099800"/>
            <a:ext cx="0" cy="9082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DE8A855-009F-8ECC-B5EC-14C52EE76B91}"/>
              </a:ext>
            </a:extLst>
          </p:cNvPr>
          <p:cNvSpPr txBox="1"/>
          <p:nvPr/>
        </p:nvSpPr>
        <p:spPr>
          <a:xfrm>
            <a:off x="1085850" y="184487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路線一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BF5A162-FE72-2F7F-751F-E1ED2C753562}"/>
              </a:ext>
            </a:extLst>
          </p:cNvPr>
          <p:cNvSpPr txBox="1"/>
          <p:nvPr/>
        </p:nvSpPr>
        <p:spPr>
          <a:xfrm>
            <a:off x="1153599" y="2361262"/>
            <a:ext cx="383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打造一堆專才模型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4A36DB0-FCB4-9521-37B0-845883D671BA}"/>
              </a:ext>
            </a:extLst>
          </p:cNvPr>
          <p:cNvCxnSpPr>
            <a:cxnSpLocks/>
          </p:cNvCxnSpPr>
          <p:nvPr/>
        </p:nvCxnSpPr>
        <p:spPr>
          <a:xfrm>
            <a:off x="6846130" y="3051269"/>
            <a:ext cx="0" cy="9082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E27F581-AE6E-E750-5C9D-7F35F6D66C23}"/>
              </a:ext>
            </a:extLst>
          </p:cNvPr>
          <p:cNvCxnSpPr>
            <a:cxnSpLocks/>
          </p:cNvCxnSpPr>
          <p:nvPr/>
        </p:nvCxnSpPr>
        <p:spPr>
          <a:xfrm flipH="1">
            <a:off x="5627548" y="3015383"/>
            <a:ext cx="121858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BCE324-BB21-4487-527A-AA5BD2E15FBF}"/>
              </a:ext>
            </a:extLst>
          </p:cNvPr>
          <p:cNvSpPr txBox="1"/>
          <p:nvPr/>
        </p:nvSpPr>
        <p:spPr>
          <a:xfrm>
            <a:off x="1085850" y="4507132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路線二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6B441B3-4FE5-4315-D295-F232B1E74C15}"/>
              </a:ext>
            </a:extLst>
          </p:cNvPr>
          <p:cNvSpPr txBox="1"/>
          <p:nvPr/>
        </p:nvSpPr>
        <p:spPr>
          <a:xfrm>
            <a:off x="1153599" y="5023518"/>
            <a:ext cx="383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直接打造一個通才</a:t>
            </a:r>
          </a:p>
        </p:txBody>
      </p:sp>
      <p:sp>
        <p:nvSpPr>
          <p:cNvPr id="24" name="Google Shape;111;p27">
            <a:extLst>
              <a:ext uri="{FF2B5EF4-FFF2-40B4-BE49-F238E27FC236}">
                <a16:creationId xmlns:a16="http://schemas.microsoft.com/office/drawing/2014/main" id="{09F7E1C2-4619-3BEF-9B25-C4BE977B9883}"/>
              </a:ext>
            </a:extLst>
          </p:cNvPr>
          <p:cNvSpPr/>
          <p:nvPr/>
        </p:nvSpPr>
        <p:spPr>
          <a:xfrm>
            <a:off x="4344290" y="4921030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844A43-4A67-2CBB-AB74-DD82209EFB54}"/>
              </a:ext>
            </a:extLst>
          </p:cNvPr>
          <p:cNvSpPr txBox="1"/>
          <p:nvPr/>
        </p:nvSpPr>
        <p:spPr>
          <a:xfrm>
            <a:off x="3524307" y="5711139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Google Shape;111;p27">
            <a:extLst>
              <a:ext uri="{FF2B5EF4-FFF2-40B4-BE49-F238E27FC236}">
                <a16:creationId xmlns:a16="http://schemas.microsoft.com/office/drawing/2014/main" id="{1E4081BC-32F2-C82D-DB9B-02832D8DD76D}"/>
              </a:ext>
            </a:extLst>
          </p:cNvPr>
          <p:cNvSpPr/>
          <p:nvPr/>
        </p:nvSpPr>
        <p:spPr>
          <a:xfrm>
            <a:off x="8171035" y="4973865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8CA0C13-746D-D878-7203-7239AA575ADD}"/>
              </a:ext>
            </a:extLst>
          </p:cNvPr>
          <p:cNvCxnSpPr>
            <a:cxnSpLocks/>
          </p:cNvCxnSpPr>
          <p:nvPr/>
        </p:nvCxnSpPr>
        <p:spPr>
          <a:xfrm>
            <a:off x="5657462" y="5271877"/>
            <a:ext cx="23773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12E65C3-FF2B-FFBB-1DFE-57579F7B7252}"/>
              </a:ext>
            </a:extLst>
          </p:cNvPr>
          <p:cNvSpPr txBox="1"/>
          <p:nvPr/>
        </p:nvSpPr>
        <p:spPr>
          <a:xfrm>
            <a:off x="8373543" y="5711139"/>
            <a:ext cx="107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通才</a:t>
            </a:r>
          </a:p>
        </p:txBody>
      </p:sp>
    </p:spTree>
    <p:extLst>
      <p:ext uri="{BB962C8B-B14F-4D97-AF65-F5344CB8AC3E}">
        <p14:creationId xmlns:p14="http://schemas.microsoft.com/office/powerpoint/2010/main" val="134641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4560C0-BC57-738F-993F-43878286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路線一：打造一堆專才</a:t>
            </a:r>
          </a:p>
        </p:txBody>
      </p:sp>
      <p:sp>
        <p:nvSpPr>
          <p:cNvPr id="4" name="Google Shape;111;p27">
            <a:extLst>
              <a:ext uri="{FF2B5EF4-FFF2-40B4-BE49-F238E27FC236}">
                <a16:creationId xmlns:a16="http://schemas.microsoft.com/office/drawing/2014/main" id="{E2858605-823E-B75F-F097-6EDAEB8C383E}"/>
              </a:ext>
            </a:extLst>
          </p:cNvPr>
          <p:cNvSpPr/>
          <p:nvPr/>
        </p:nvSpPr>
        <p:spPr>
          <a:xfrm>
            <a:off x="1854375" y="3623755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4751E4-0951-0673-599E-EE9400F749AF}"/>
              </a:ext>
            </a:extLst>
          </p:cNvPr>
          <p:cNvSpPr txBox="1"/>
          <p:nvPr/>
        </p:nvSpPr>
        <p:spPr>
          <a:xfrm>
            <a:off x="1033901" y="4266370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6659FC-BF09-F6C5-2F50-7120CE7DF021}"/>
              </a:ext>
            </a:extLst>
          </p:cNvPr>
          <p:cNvSpPr txBox="1"/>
          <p:nvPr/>
        </p:nvSpPr>
        <p:spPr>
          <a:xfrm>
            <a:off x="9290308" y="2973042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翻譯專才</a:t>
            </a:r>
          </a:p>
        </p:txBody>
      </p:sp>
      <p:sp>
        <p:nvSpPr>
          <p:cNvPr id="9" name="Google Shape;111;p27">
            <a:extLst>
              <a:ext uri="{FF2B5EF4-FFF2-40B4-BE49-F238E27FC236}">
                <a16:creationId xmlns:a16="http://schemas.microsoft.com/office/drawing/2014/main" id="{5EA909CE-C621-B9C8-D425-03B06D8220DA}"/>
              </a:ext>
            </a:extLst>
          </p:cNvPr>
          <p:cNvSpPr/>
          <p:nvPr/>
        </p:nvSpPr>
        <p:spPr>
          <a:xfrm>
            <a:off x="8128050" y="2850479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11;p27">
            <a:extLst>
              <a:ext uri="{FF2B5EF4-FFF2-40B4-BE49-F238E27FC236}">
                <a16:creationId xmlns:a16="http://schemas.microsoft.com/office/drawing/2014/main" id="{7AD94A66-DEDA-9D86-C0AE-894EC7DE2587}"/>
              </a:ext>
            </a:extLst>
          </p:cNvPr>
          <p:cNvSpPr/>
          <p:nvPr/>
        </p:nvSpPr>
        <p:spPr>
          <a:xfrm>
            <a:off x="8161726" y="4558146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475C00-0B52-1516-3495-BCB251707543}"/>
              </a:ext>
            </a:extLst>
          </p:cNvPr>
          <p:cNvSpPr txBox="1"/>
          <p:nvPr/>
        </p:nvSpPr>
        <p:spPr>
          <a:xfrm>
            <a:off x="9290308" y="4678160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編修專才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E41C4E3-4C8C-44B6-D42D-CEDEC4EA58B4}"/>
              </a:ext>
            </a:extLst>
          </p:cNvPr>
          <p:cNvCxnSpPr>
            <a:cxnSpLocks/>
          </p:cNvCxnSpPr>
          <p:nvPr/>
        </p:nvCxnSpPr>
        <p:spPr>
          <a:xfrm>
            <a:off x="5328225" y="3220556"/>
            <a:ext cx="26761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DFBFBBC-4659-81BD-7DED-03D9E657DE98}"/>
              </a:ext>
            </a:extLst>
          </p:cNvPr>
          <p:cNvCxnSpPr>
            <a:cxnSpLocks/>
          </p:cNvCxnSpPr>
          <p:nvPr/>
        </p:nvCxnSpPr>
        <p:spPr>
          <a:xfrm>
            <a:off x="5328225" y="4908993"/>
            <a:ext cx="26761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7724AE9-3819-09A8-1ED2-2728EAF3DA4F}"/>
              </a:ext>
            </a:extLst>
          </p:cNvPr>
          <p:cNvCxnSpPr>
            <a:cxnSpLocks/>
          </p:cNvCxnSpPr>
          <p:nvPr/>
        </p:nvCxnSpPr>
        <p:spPr>
          <a:xfrm>
            <a:off x="5306184" y="3220556"/>
            <a:ext cx="0" cy="7852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30118832-1B34-438D-C355-A08736E51104}"/>
              </a:ext>
            </a:extLst>
          </p:cNvPr>
          <p:cNvGrpSpPr/>
          <p:nvPr/>
        </p:nvGrpSpPr>
        <p:grpSpPr>
          <a:xfrm>
            <a:off x="4315957" y="1613239"/>
            <a:ext cx="3690679" cy="1148439"/>
            <a:chOff x="9705975" y="771012"/>
            <a:chExt cx="3690679" cy="1148439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B7E400-DFBE-ACFF-8F15-51EECCE99910}"/>
                </a:ext>
              </a:extLst>
            </p:cNvPr>
            <p:cNvSpPr txBox="1"/>
            <p:nvPr/>
          </p:nvSpPr>
          <p:spPr>
            <a:xfrm>
              <a:off x="9746849" y="866644"/>
              <a:ext cx="3649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”Good morning”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早安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8" name="語音泡泡: 圓角矩形 17">
              <a:extLst>
                <a:ext uri="{FF2B5EF4-FFF2-40B4-BE49-F238E27FC236}">
                  <a16:creationId xmlns:a16="http://schemas.microsoft.com/office/drawing/2014/main" id="{1F9912AD-6516-1A7E-2CCF-7121087B94BC}"/>
                </a:ext>
              </a:extLst>
            </p:cNvPr>
            <p:cNvSpPr/>
            <p:nvPr/>
          </p:nvSpPr>
          <p:spPr>
            <a:xfrm>
              <a:off x="9705975" y="771012"/>
              <a:ext cx="2836745" cy="1148439"/>
            </a:xfrm>
            <a:prstGeom prst="wedgeRoundRectCallout">
              <a:avLst>
                <a:gd name="adj1" fmla="val 38088"/>
                <a:gd name="adj2" fmla="val 81074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4A36DB0-FCB4-9521-37B0-845883D671BA}"/>
              </a:ext>
            </a:extLst>
          </p:cNvPr>
          <p:cNvCxnSpPr>
            <a:cxnSpLocks/>
          </p:cNvCxnSpPr>
          <p:nvPr/>
        </p:nvCxnSpPr>
        <p:spPr>
          <a:xfrm>
            <a:off x="5298636" y="4005774"/>
            <a:ext cx="0" cy="9082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E27F581-AE6E-E750-5C9D-7F35F6D66C23}"/>
              </a:ext>
            </a:extLst>
          </p:cNvPr>
          <p:cNvCxnSpPr>
            <a:cxnSpLocks/>
          </p:cNvCxnSpPr>
          <p:nvPr/>
        </p:nvCxnSpPr>
        <p:spPr>
          <a:xfrm flipH="1">
            <a:off x="3208713" y="4019763"/>
            <a:ext cx="21195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形 30" descr="女教授 以實心填滿">
            <a:extLst>
              <a:ext uri="{FF2B5EF4-FFF2-40B4-BE49-F238E27FC236}">
                <a16:creationId xmlns:a16="http://schemas.microsoft.com/office/drawing/2014/main" id="{16956426-D067-E87B-B84C-F6BF8D43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307" y="1613239"/>
            <a:ext cx="1027331" cy="102733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4C101F7-01A4-42E2-DC2C-B6373B55B599}"/>
              </a:ext>
            </a:extLst>
          </p:cNvPr>
          <p:cNvSpPr txBox="1"/>
          <p:nvPr/>
        </p:nvSpPr>
        <p:spPr>
          <a:xfrm>
            <a:off x="2743366" y="1755037"/>
            <a:ext cx="157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訓練資料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只有翻譯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68FB3E9-6088-5DAA-BC68-FC9B5D82F44E}"/>
              </a:ext>
            </a:extLst>
          </p:cNvPr>
          <p:cNvGrpSpPr/>
          <p:nvPr/>
        </p:nvGrpSpPr>
        <p:grpSpPr>
          <a:xfrm>
            <a:off x="4387922" y="5295255"/>
            <a:ext cx="3773804" cy="1148439"/>
            <a:chOff x="9705975" y="771012"/>
            <a:chExt cx="3773804" cy="1148439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C346B50-65D5-61E2-4022-BD8E5D25A157}"/>
                </a:ext>
              </a:extLst>
            </p:cNvPr>
            <p:cNvSpPr txBox="1"/>
            <p:nvPr/>
          </p:nvSpPr>
          <p:spPr>
            <a:xfrm>
              <a:off x="9829974" y="866644"/>
              <a:ext cx="3649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”who care”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要加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5" name="語音泡泡: 圓角矩形 24">
              <a:extLst>
                <a:ext uri="{FF2B5EF4-FFF2-40B4-BE49-F238E27FC236}">
                  <a16:creationId xmlns:a16="http://schemas.microsoft.com/office/drawing/2014/main" id="{56180A9C-DCE8-1E25-8C3C-BB1D42DBDA2E}"/>
                </a:ext>
              </a:extLst>
            </p:cNvPr>
            <p:cNvSpPr/>
            <p:nvPr/>
          </p:nvSpPr>
          <p:spPr>
            <a:xfrm>
              <a:off x="9705975" y="771012"/>
              <a:ext cx="2836745" cy="1148439"/>
            </a:xfrm>
            <a:prstGeom prst="wedgeRoundRectCallout">
              <a:avLst>
                <a:gd name="adj1" fmla="val 34572"/>
                <a:gd name="adj2" fmla="val -75273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A299FFB-A056-71F6-1DA6-59BE609DE711}"/>
              </a:ext>
            </a:extLst>
          </p:cNvPr>
          <p:cNvSpPr txBox="1"/>
          <p:nvPr/>
        </p:nvSpPr>
        <p:spPr>
          <a:xfrm>
            <a:off x="2801827" y="5487227"/>
            <a:ext cx="157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訓練資料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只有編修</a:t>
            </a:r>
          </a:p>
        </p:txBody>
      </p:sp>
      <p:pic>
        <p:nvPicPr>
          <p:cNvPr id="27" name="圖形 26" descr="女教授 以實心填滿">
            <a:extLst>
              <a:ext uri="{FF2B5EF4-FFF2-40B4-BE49-F238E27FC236}">
                <a16:creationId xmlns:a16="http://schemas.microsoft.com/office/drawing/2014/main" id="{2972ECA5-621A-A693-C423-C7881F6A8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4095" y="5341491"/>
            <a:ext cx="1027331" cy="1027331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9FAF5556-3CA4-2E75-1512-FA3269BE8AC4}"/>
              </a:ext>
            </a:extLst>
          </p:cNvPr>
          <p:cNvGrpSpPr/>
          <p:nvPr/>
        </p:nvGrpSpPr>
        <p:grpSpPr>
          <a:xfrm>
            <a:off x="8600180" y="1492131"/>
            <a:ext cx="3690679" cy="1148439"/>
            <a:chOff x="9705975" y="771012"/>
            <a:chExt cx="3690679" cy="1148439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7DCF8E1A-6822-4335-57D6-C8703E09D1E6}"/>
                </a:ext>
              </a:extLst>
            </p:cNvPr>
            <p:cNvSpPr txBox="1"/>
            <p:nvPr/>
          </p:nvSpPr>
          <p:spPr>
            <a:xfrm>
              <a:off x="9746849" y="866644"/>
              <a:ext cx="3649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輸入：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”How are you?”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輸出：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你好嗎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3" name="語音泡泡: 圓角矩形 32">
              <a:extLst>
                <a:ext uri="{FF2B5EF4-FFF2-40B4-BE49-F238E27FC236}">
                  <a16:creationId xmlns:a16="http://schemas.microsoft.com/office/drawing/2014/main" id="{FB95D4A2-4EE1-2236-E772-9F91AE24F851}"/>
                </a:ext>
              </a:extLst>
            </p:cNvPr>
            <p:cNvSpPr/>
            <p:nvPr/>
          </p:nvSpPr>
          <p:spPr>
            <a:xfrm>
              <a:off x="9705975" y="771012"/>
              <a:ext cx="2836745" cy="1148439"/>
            </a:xfrm>
            <a:prstGeom prst="wedgeRoundRectCallout">
              <a:avLst>
                <a:gd name="adj1" fmla="val 2337"/>
                <a:gd name="adj2" fmla="val 76731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3AD9BD13-82C4-9683-D006-7D17388FD0E4}"/>
              </a:ext>
            </a:extLst>
          </p:cNvPr>
          <p:cNvGrpSpPr/>
          <p:nvPr/>
        </p:nvGrpSpPr>
        <p:grpSpPr>
          <a:xfrm>
            <a:off x="8666563" y="5341491"/>
            <a:ext cx="3690679" cy="1148439"/>
            <a:chOff x="9705975" y="771012"/>
            <a:chExt cx="3690679" cy="1148439"/>
          </a:xfrm>
        </p:grpSpPr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A675ADD-9527-169A-F815-B5610D75DB7A}"/>
                </a:ext>
              </a:extLst>
            </p:cNvPr>
            <p:cNvSpPr txBox="1"/>
            <p:nvPr/>
          </p:nvSpPr>
          <p:spPr>
            <a:xfrm>
              <a:off x="9746849" y="866644"/>
              <a:ext cx="3649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輸入：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”How are you?”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輸出：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沒有文法錯誤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”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1" name="語音泡泡: 圓角矩形 40">
              <a:extLst>
                <a:ext uri="{FF2B5EF4-FFF2-40B4-BE49-F238E27FC236}">
                  <a16:creationId xmlns:a16="http://schemas.microsoft.com/office/drawing/2014/main" id="{9B078F7D-1681-7A12-DF85-6490FE5B5015}"/>
                </a:ext>
              </a:extLst>
            </p:cNvPr>
            <p:cNvSpPr/>
            <p:nvPr/>
          </p:nvSpPr>
          <p:spPr>
            <a:xfrm>
              <a:off x="9705975" y="771012"/>
              <a:ext cx="2836745" cy="1148439"/>
            </a:xfrm>
            <a:prstGeom prst="wedgeRoundRectCallout">
              <a:avLst>
                <a:gd name="adj1" fmla="val 15817"/>
                <a:gd name="adj2" fmla="val -70930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69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3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17313-C3D4-9502-34B3-07BAD3A9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路線一：打造一堆專才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CC436-433B-B12F-86E0-BAC4538BE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2018BA-041C-9DB6-0A5D-5624934A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1481343"/>
            <a:ext cx="7143750" cy="46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8283B7D-5636-464D-2619-257240B2BC1C}"/>
              </a:ext>
            </a:extLst>
          </p:cNvPr>
          <p:cNvSpPr txBox="1"/>
          <p:nvPr/>
        </p:nvSpPr>
        <p:spPr>
          <a:xfrm>
            <a:off x="1247775" y="6270109"/>
            <a:ext cx="10106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https://leemeng.tw/attack_on_bert_transfer_learning_in_nlp.html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0CA0F6E-9BFE-45E6-0829-C6DD7CCE66F2}"/>
              </a:ext>
            </a:extLst>
          </p:cNvPr>
          <p:cNvSpPr txBox="1"/>
          <p:nvPr/>
        </p:nvSpPr>
        <p:spPr>
          <a:xfrm>
            <a:off x="1416368" y="5770979"/>
            <a:ext cx="316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https://youtu.be/gh0hewYkjgo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BF887C-491C-7804-ABD7-A92FF62D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8" y="1672170"/>
            <a:ext cx="4677500" cy="40338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3900222-BE37-FDF9-B027-024FD1AE9B7C}"/>
              </a:ext>
            </a:extLst>
          </p:cNvPr>
          <p:cNvSpPr txBox="1"/>
          <p:nvPr/>
        </p:nvSpPr>
        <p:spPr>
          <a:xfrm>
            <a:off x="7639050" y="681037"/>
            <a:ext cx="356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BERT</a:t>
            </a: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系列</a:t>
            </a:r>
          </a:p>
        </p:txBody>
      </p:sp>
    </p:spTree>
    <p:extLst>
      <p:ext uri="{BB962C8B-B14F-4D97-AF65-F5344CB8AC3E}">
        <p14:creationId xmlns:p14="http://schemas.microsoft.com/office/powerpoint/2010/main" val="278334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5CA2B-4EC6-B7D6-47F8-E7650DB7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路線一：打造一堆專才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3D5A8A-706A-2885-FF14-EAE44A203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291DA1-346F-BAF1-A96D-9BE3C7F8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6" y="1590676"/>
            <a:ext cx="11833988" cy="4486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BC1F22-7699-2C76-1689-C0676B39948C}"/>
              </a:ext>
            </a:extLst>
          </p:cNvPr>
          <p:cNvSpPr/>
          <p:nvPr/>
        </p:nvSpPr>
        <p:spPr>
          <a:xfrm>
            <a:off x="7048088" y="6202362"/>
            <a:ext cx="493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https://arxiv.org/abs/1905.00537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71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F9205-0B93-4491-9EA0-220E895D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</a:p>
        </p:txBody>
      </p:sp>
      <p:sp>
        <p:nvSpPr>
          <p:cNvPr id="3" name="Google Shape;111;p27">
            <a:extLst>
              <a:ext uri="{FF2B5EF4-FFF2-40B4-BE49-F238E27FC236}">
                <a16:creationId xmlns:a16="http://schemas.microsoft.com/office/drawing/2014/main" id="{A048D95E-B904-9BC8-44CE-0A349758C669}"/>
              </a:ext>
            </a:extLst>
          </p:cNvPr>
          <p:cNvSpPr/>
          <p:nvPr/>
        </p:nvSpPr>
        <p:spPr>
          <a:xfrm>
            <a:off x="1144231" y="2105553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0FB710-61A9-C6EF-EF19-8ABBCA60605E}"/>
              </a:ext>
            </a:extLst>
          </p:cNvPr>
          <p:cNvSpPr txBox="1"/>
          <p:nvPr/>
        </p:nvSpPr>
        <p:spPr>
          <a:xfrm>
            <a:off x="324248" y="2895662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Google Shape;111;p27">
            <a:extLst>
              <a:ext uri="{FF2B5EF4-FFF2-40B4-BE49-F238E27FC236}">
                <a16:creationId xmlns:a16="http://schemas.microsoft.com/office/drawing/2014/main" id="{C2E4D7A0-40FD-3657-E26D-FC28E86BF99B}"/>
              </a:ext>
            </a:extLst>
          </p:cNvPr>
          <p:cNvSpPr/>
          <p:nvPr/>
        </p:nvSpPr>
        <p:spPr>
          <a:xfrm>
            <a:off x="8488142" y="2174095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ADAE127-98B7-C50A-8CCB-9EF55857860C}"/>
              </a:ext>
            </a:extLst>
          </p:cNvPr>
          <p:cNvCxnSpPr>
            <a:cxnSpLocks/>
          </p:cNvCxnSpPr>
          <p:nvPr/>
        </p:nvCxnSpPr>
        <p:spPr>
          <a:xfrm>
            <a:off x="2470083" y="2508602"/>
            <a:ext cx="57591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B0A0DFA-0C03-5581-B834-DCE38DB1400C}"/>
              </a:ext>
            </a:extLst>
          </p:cNvPr>
          <p:cNvSpPr txBox="1"/>
          <p:nvPr/>
        </p:nvSpPr>
        <p:spPr>
          <a:xfrm>
            <a:off x="8611392" y="2924651"/>
            <a:ext cx="1077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E48F647-5484-0B51-6481-DDC34FABF1A0}"/>
              </a:ext>
            </a:extLst>
          </p:cNvPr>
          <p:cNvSpPr txBox="1"/>
          <p:nvPr/>
        </p:nvSpPr>
        <p:spPr>
          <a:xfrm>
            <a:off x="7968290" y="3997969"/>
            <a:ext cx="3728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輸入：請把這篇文章做摘要，並把摘要翻譯為英文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｛文章內容｝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輸出：沒問題，以下是翻譯後的摘要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…..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43DC1-3E5A-AA0B-E0F8-370EF9B8F910}"/>
              </a:ext>
            </a:extLst>
          </p:cNvPr>
          <p:cNvSpPr txBox="1"/>
          <p:nvPr/>
        </p:nvSpPr>
        <p:spPr>
          <a:xfrm>
            <a:off x="2470083" y="1935794"/>
            <a:ext cx="600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蒐集一大堆標註資料，涵蓋各式各樣任務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A2ABF52-F10D-252D-A985-264EB500F842}"/>
              </a:ext>
            </a:extLst>
          </p:cNvPr>
          <p:cNvGrpSpPr/>
          <p:nvPr/>
        </p:nvGrpSpPr>
        <p:grpSpPr>
          <a:xfrm>
            <a:off x="2792872" y="3069344"/>
            <a:ext cx="4750928" cy="3304626"/>
            <a:chOff x="2792872" y="3131093"/>
            <a:chExt cx="4750928" cy="3304626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F372667E-A54E-7DC7-5DA0-0C95D812BA36}"/>
                </a:ext>
              </a:extLst>
            </p:cNvPr>
            <p:cNvSpPr txBox="1"/>
            <p:nvPr/>
          </p:nvSpPr>
          <p:spPr>
            <a:xfrm>
              <a:off x="3078681" y="3260624"/>
              <a:ext cx="431271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問題：翻譯以下句子：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Good morning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答案：早安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問題：請把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“Good Bye”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翻譯為英文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答案：再見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who care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這句話有文法錯誤嗎？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答案：要加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問題：請把這篇文章做摘要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: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｛文章內容｝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答案：以下是文章摘要：｛摘要｝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…..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" name="語音泡泡: 圓角矩形 4">
              <a:extLst>
                <a:ext uri="{FF2B5EF4-FFF2-40B4-BE49-F238E27FC236}">
                  <a16:creationId xmlns:a16="http://schemas.microsoft.com/office/drawing/2014/main" id="{2C5F7111-0EC7-6093-0238-BC74F91E6D86}"/>
                </a:ext>
              </a:extLst>
            </p:cNvPr>
            <p:cNvSpPr/>
            <p:nvPr/>
          </p:nvSpPr>
          <p:spPr>
            <a:xfrm>
              <a:off x="2792872" y="3131093"/>
              <a:ext cx="4750928" cy="3304626"/>
            </a:xfrm>
            <a:prstGeom prst="wedgeRoundRectCallout">
              <a:avLst>
                <a:gd name="adj1" fmla="val 29760"/>
                <a:gd name="adj2" fmla="val -64320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B2945A36-01F4-9043-B21D-576B0E020D2F}"/>
              </a:ext>
            </a:extLst>
          </p:cNvPr>
          <p:cNvSpPr/>
          <p:nvPr/>
        </p:nvSpPr>
        <p:spPr>
          <a:xfrm>
            <a:off x="7791510" y="3669522"/>
            <a:ext cx="4076640" cy="1874028"/>
          </a:xfrm>
          <a:prstGeom prst="wedgeRoundRectCallout">
            <a:avLst>
              <a:gd name="adj1" fmla="val -21747"/>
              <a:gd name="adj2" fmla="val -6047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80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33B16B-6BE3-481B-7FF7-67E00D487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2" y="1464469"/>
            <a:ext cx="10562177" cy="3700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FFD98EE-8F70-EB03-194A-BFC4CF4B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139E60-0755-C65C-CEB2-A48AC331AEB6}"/>
              </a:ext>
            </a:extLst>
          </p:cNvPr>
          <p:cNvSpPr txBox="1"/>
          <p:nvPr/>
        </p:nvSpPr>
        <p:spPr>
          <a:xfrm>
            <a:off x="8305800" y="6308208"/>
            <a:ext cx="369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https://arxiv.org/abs/1909.03329v2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B23F3D-8F20-EA29-8134-B7FE8177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51932"/>
            <a:ext cx="10904648" cy="3402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7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321D4-E032-9C79-C90F-D7264F3D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人類老師教導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D72C63-D08A-7001-3C2E-930632EC52F2}"/>
              </a:ext>
            </a:extLst>
          </p:cNvPr>
          <p:cNvSpPr txBox="1"/>
          <p:nvPr/>
        </p:nvSpPr>
        <p:spPr>
          <a:xfrm>
            <a:off x="740320" y="3615844"/>
            <a:ext cx="4591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你是誰？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我是人工智慧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教我駭入鄰居家的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我不能教你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……”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形 4" descr="女教授 以實心填滿">
            <a:extLst>
              <a:ext uri="{FF2B5EF4-FFF2-40B4-BE49-F238E27FC236}">
                <a16:creationId xmlns:a16="http://schemas.microsoft.com/office/drawing/2014/main" id="{9149A944-A15C-5E7E-7916-C3CAC3B34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193" y="1978901"/>
            <a:ext cx="1311950" cy="1311950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CA972DEB-BF72-A912-CF0B-6642564F972E}"/>
              </a:ext>
            </a:extLst>
          </p:cNvPr>
          <p:cNvSpPr/>
          <p:nvPr/>
        </p:nvSpPr>
        <p:spPr>
          <a:xfrm>
            <a:off x="628650" y="3463061"/>
            <a:ext cx="4702720" cy="2989722"/>
          </a:xfrm>
          <a:prstGeom prst="wedgeRoundRectCallout">
            <a:avLst>
              <a:gd name="adj1" fmla="val -28422"/>
              <a:gd name="adj2" fmla="val -5487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C050AA-080D-F7DC-4998-FEE3F7826102}"/>
              </a:ext>
            </a:extLst>
          </p:cNvPr>
          <p:cNvSpPr txBox="1"/>
          <p:nvPr/>
        </p:nvSpPr>
        <p:spPr>
          <a:xfrm>
            <a:off x="5581650" y="933832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155946E-7CD2-AD23-4822-DF7E257642D5}"/>
              </a:ext>
            </a:extLst>
          </p:cNvPr>
          <p:cNvSpPr txBox="1"/>
          <p:nvPr/>
        </p:nvSpPr>
        <p:spPr>
          <a:xfrm>
            <a:off x="5581650" y="1431554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44775F-215E-5A54-C70A-00EF39D14E8D}"/>
              </a:ext>
            </a:extLst>
          </p:cNvPr>
          <p:cNvSpPr txBox="1"/>
          <p:nvPr/>
        </p:nvSpPr>
        <p:spPr>
          <a:xfrm>
            <a:off x="5581650" y="1999877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AF5A98D-A23C-11E3-F682-0804F500CE7B}"/>
              </a:ext>
            </a:extLst>
          </p:cNvPr>
          <p:cNvSpPr txBox="1"/>
          <p:nvPr/>
        </p:nvSpPr>
        <p:spPr>
          <a:xfrm>
            <a:off x="5581650" y="2497599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5896A9A-FA63-B95D-9FE8-F1C86A21C46A}"/>
              </a:ext>
            </a:extLst>
          </p:cNvPr>
          <p:cNvSpPr txBox="1"/>
          <p:nvPr/>
        </p:nvSpPr>
        <p:spPr>
          <a:xfrm>
            <a:off x="5581650" y="317009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3CB2A3-4AEB-0E1D-6CEF-06476E11A160}"/>
              </a:ext>
            </a:extLst>
          </p:cNvPr>
          <p:cNvSpPr txBox="1"/>
          <p:nvPr/>
        </p:nvSpPr>
        <p:spPr>
          <a:xfrm>
            <a:off x="5581650" y="366782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”[END]”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772633-7B00-1A3C-2939-B179E1804C08}"/>
              </a:ext>
            </a:extLst>
          </p:cNvPr>
          <p:cNvSpPr txBox="1"/>
          <p:nvPr/>
        </p:nvSpPr>
        <p:spPr>
          <a:xfrm>
            <a:off x="5581650" y="4405926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你是誰？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D33CEC-0353-4FB7-21E6-E8BEC0C53648}"/>
              </a:ext>
            </a:extLst>
          </p:cNvPr>
          <p:cNvSpPr txBox="1"/>
          <p:nvPr/>
        </p:nvSpPr>
        <p:spPr>
          <a:xfrm>
            <a:off x="5581650" y="4884598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01B19E1-3B3C-341C-9E98-04EA17EC820C}"/>
              </a:ext>
            </a:extLst>
          </p:cNvPr>
          <p:cNvSpPr txBox="1"/>
          <p:nvPr/>
        </p:nvSpPr>
        <p:spPr>
          <a:xfrm>
            <a:off x="5581650" y="5531496"/>
            <a:ext cx="826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你是誰？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DBE91AD-A900-E8A5-6756-ED16D155B18B}"/>
              </a:ext>
            </a:extLst>
          </p:cNvPr>
          <p:cNvSpPr txBox="1"/>
          <p:nvPr/>
        </p:nvSpPr>
        <p:spPr>
          <a:xfrm>
            <a:off x="5581650" y="6029218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E58433-771A-58F7-BA91-F48C772D8140}"/>
              </a:ext>
            </a:extLst>
          </p:cNvPr>
          <p:cNvSpPr txBox="1"/>
          <p:nvPr/>
        </p:nvSpPr>
        <p:spPr>
          <a:xfrm>
            <a:off x="719668" y="1567084"/>
            <a:ext cx="203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耗費大量人力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EC62E99-E88E-4DA4-0156-332CFB9D271E}"/>
              </a:ext>
            </a:extLst>
          </p:cNvPr>
          <p:cNvSpPr txBox="1"/>
          <p:nvPr/>
        </p:nvSpPr>
        <p:spPr>
          <a:xfrm>
            <a:off x="3114675" y="2128266"/>
            <a:ext cx="2036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B14585D-1AFA-E88F-CB20-A6D967F366F6}"/>
              </a:ext>
            </a:extLst>
          </p:cNvPr>
          <p:cNvSpPr txBox="1"/>
          <p:nvPr/>
        </p:nvSpPr>
        <p:spPr>
          <a:xfrm>
            <a:off x="6402283" y="177697"/>
            <a:ext cx="445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2423660-D540-1638-9B2D-08E77A249CCC}"/>
              </a:ext>
            </a:extLst>
          </p:cNvPr>
          <p:cNvSpPr txBox="1"/>
          <p:nvPr/>
        </p:nvSpPr>
        <p:spPr>
          <a:xfrm>
            <a:off x="3249348" y="1567083"/>
            <a:ext cx="144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資料標註</a:t>
            </a: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7D4744B1-33FB-46F4-C1E8-FC17B6BC5B54}"/>
              </a:ext>
            </a:extLst>
          </p:cNvPr>
          <p:cNvSpPr/>
          <p:nvPr/>
        </p:nvSpPr>
        <p:spPr>
          <a:xfrm>
            <a:off x="2804968" y="1628886"/>
            <a:ext cx="394758" cy="35001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54DE9BCC-E525-2526-3AAB-7A99D81CA460}"/>
              </a:ext>
            </a:extLst>
          </p:cNvPr>
          <p:cNvCxnSpPr>
            <a:cxnSpLocks/>
          </p:cNvCxnSpPr>
          <p:nvPr/>
        </p:nvCxnSpPr>
        <p:spPr>
          <a:xfrm>
            <a:off x="6833892" y="624985"/>
            <a:ext cx="17957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F37A84-87BF-4B7E-92F3-5857137F1DB2}"/>
              </a:ext>
            </a:extLst>
          </p:cNvPr>
          <p:cNvSpPr txBox="1"/>
          <p:nvPr/>
        </p:nvSpPr>
        <p:spPr>
          <a:xfrm>
            <a:off x="7975023" y="6195401"/>
            <a:ext cx="449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為什麼需要 </a:t>
            </a:r>
            <a:r>
              <a:rPr lang="en-US" altLang="zh-TW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“USER”, “AI”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30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FD98EE-8F70-EB03-194A-BFC4CF4B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139E60-0755-C65C-CEB2-A48AC331AEB6}"/>
              </a:ext>
            </a:extLst>
          </p:cNvPr>
          <p:cNvSpPr txBox="1"/>
          <p:nvPr/>
        </p:nvSpPr>
        <p:spPr>
          <a:xfrm>
            <a:off x="8305800" y="6308208"/>
            <a:ext cx="369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https://arxiv.org/abs/1909.03329v2</a:t>
            </a:r>
          </a:p>
        </p:txBody>
      </p:sp>
      <p:sp>
        <p:nvSpPr>
          <p:cNvPr id="4" name="Google Shape;111;p27">
            <a:extLst>
              <a:ext uri="{FF2B5EF4-FFF2-40B4-BE49-F238E27FC236}">
                <a16:creationId xmlns:a16="http://schemas.microsoft.com/office/drawing/2014/main" id="{A0109F36-44D5-9971-66DE-ABDE73C55B3D}"/>
              </a:ext>
            </a:extLst>
          </p:cNvPr>
          <p:cNvSpPr/>
          <p:nvPr/>
        </p:nvSpPr>
        <p:spPr>
          <a:xfrm>
            <a:off x="697935" y="3105234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FF5842-0719-32F5-9417-E9C4AF64DCBC}"/>
              </a:ext>
            </a:extLst>
          </p:cNvPr>
          <p:cNvSpPr txBox="1"/>
          <p:nvPr/>
        </p:nvSpPr>
        <p:spPr>
          <a:xfrm>
            <a:off x="-122539" y="3966942"/>
            <a:ext cx="270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Google Shape;111;p27">
            <a:extLst>
              <a:ext uri="{FF2B5EF4-FFF2-40B4-BE49-F238E27FC236}">
                <a16:creationId xmlns:a16="http://schemas.microsoft.com/office/drawing/2014/main" id="{68165FEF-2AE4-4B78-85E4-88023460C332}"/>
              </a:ext>
            </a:extLst>
          </p:cNvPr>
          <p:cNvSpPr/>
          <p:nvPr/>
        </p:nvSpPr>
        <p:spPr>
          <a:xfrm>
            <a:off x="4390323" y="3105234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97644CB-D314-B206-2FA9-662E7A1A66FF}"/>
              </a:ext>
            </a:extLst>
          </p:cNvPr>
          <p:cNvSpPr txBox="1"/>
          <p:nvPr/>
        </p:nvSpPr>
        <p:spPr>
          <a:xfrm>
            <a:off x="2348700" y="4261147"/>
            <a:ext cx="155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學習翻譯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49D1F6-AF79-B8FA-5006-6B6689762BF5}"/>
              </a:ext>
            </a:extLst>
          </p:cNvPr>
          <p:cNvSpPr txBox="1"/>
          <p:nvPr/>
        </p:nvSpPr>
        <p:spPr>
          <a:xfrm>
            <a:off x="398400" y="4442140"/>
            <a:ext cx="155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GPT-2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26425A1-90C4-8FD8-7EA4-868C23491A82}"/>
              </a:ext>
            </a:extLst>
          </p:cNvPr>
          <p:cNvCxnSpPr>
            <a:cxnSpLocks/>
          </p:cNvCxnSpPr>
          <p:nvPr/>
        </p:nvCxnSpPr>
        <p:spPr>
          <a:xfrm>
            <a:off x="2095500" y="3456081"/>
            <a:ext cx="2057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11;p27">
            <a:extLst>
              <a:ext uri="{FF2B5EF4-FFF2-40B4-BE49-F238E27FC236}">
                <a16:creationId xmlns:a16="http://schemas.microsoft.com/office/drawing/2014/main" id="{40FF46CB-2C70-E51A-ABFC-C1E567648850}"/>
              </a:ext>
            </a:extLst>
          </p:cNvPr>
          <p:cNvSpPr/>
          <p:nvPr/>
        </p:nvSpPr>
        <p:spPr>
          <a:xfrm>
            <a:off x="8158911" y="3105234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F1A548B-BE3C-9A8A-9BE7-B6AB8D14E362}"/>
              </a:ext>
            </a:extLst>
          </p:cNvPr>
          <p:cNvCxnSpPr>
            <a:cxnSpLocks/>
          </p:cNvCxnSpPr>
          <p:nvPr/>
        </p:nvCxnSpPr>
        <p:spPr>
          <a:xfrm>
            <a:off x="5864088" y="3456081"/>
            <a:ext cx="2057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90FF44-CA50-FFAC-F210-9310087D0F34}"/>
              </a:ext>
            </a:extLst>
          </p:cNvPr>
          <p:cNvSpPr txBox="1"/>
          <p:nvPr/>
        </p:nvSpPr>
        <p:spPr>
          <a:xfrm>
            <a:off x="9525000" y="3095091"/>
            <a:ext cx="270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A159917-AAE9-1FA3-C7FA-DE2A9F4758D8}"/>
              </a:ext>
            </a:extLst>
          </p:cNvPr>
          <p:cNvSpPr txBox="1"/>
          <p:nvPr/>
        </p:nvSpPr>
        <p:spPr>
          <a:xfrm>
            <a:off x="6117288" y="4280197"/>
            <a:ext cx="155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學習編修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80723E7-5249-69A5-2055-1297F87E75F7}"/>
              </a:ext>
            </a:extLst>
          </p:cNvPr>
          <p:cNvCxnSpPr>
            <a:cxnSpLocks/>
          </p:cNvCxnSpPr>
          <p:nvPr/>
        </p:nvCxnSpPr>
        <p:spPr>
          <a:xfrm flipV="1">
            <a:off x="3143250" y="3556756"/>
            <a:ext cx="0" cy="63000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5845813-1387-F919-20E9-975E5898DFA9}"/>
              </a:ext>
            </a:extLst>
          </p:cNvPr>
          <p:cNvCxnSpPr>
            <a:cxnSpLocks/>
          </p:cNvCxnSpPr>
          <p:nvPr/>
        </p:nvCxnSpPr>
        <p:spPr>
          <a:xfrm flipV="1">
            <a:off x="6896100" y="3556756"/>
            <a:ext cx="0" cy="63000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語音泡泡: 圓角矩形 26">
            <a:extLst>
              <a:ext uri="{FF2B5EF4-FFF2-40B4-BE49-F238E27FC236}">
                <a16:creationId xmlns:a16="http://schemas.microsoft.com/office/drawing/2014/main" id="{AA87B863-C9B0-027F-5F48-27AB52910762}"/>
              </a:ext>
            </a:extLst>
          </p:cNvPr>
          <p:cNvSpPr/>
          <p:nvPr/>
        </p:nvSpPr>
        <p:spPr>
          <a:xfrm>
            <a:off x="2584929" y="1850702"/>
            <a:ext cx="2749071" cy="960326"/>
          </a:xfrm>
          <a:prstGeom prst="wedgeRoundRectCallout">
            <a:avLst>
              <a:gd name="adj1" fmla="val 24210"/>
              <a:gd name="adj2" fmla="val 7610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學會翻譯了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D9B9E962-3D8B-918C-4C12-EE77637D7CB6}"/>
              </a:ext>
            </a:extLst>
          </p:cNvPr>
          <p:cNvSpPr/>
          <p:nvPr/>
        </p:nvSpPr>
        <p:spPr>
          <a:xfrm>
            <a:off x="6775929" y="1850702"/>
            <a:ext cx="2749071" cy="960326"/>
          </a:xfrm>
          <a:prstGeom prst="wedgeRoundRectCallout">
            <a:avLst>
              <a:gd name="adj1" fmla="val 24210"/>
              <a:gd name="adj2" fmla="val 76103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學會翻譯和編修了</a:t>
            </a:r>
          </a:p>
        </p:txBody>
      </p:sp>
      <p:sp>
        <p:nvSpPr>
          <p:cNvPr id="29" name="想法泡泡: 雲朵 28">
            <a:extLst>
              <a:ext uri="{FF2B5EF4-FFF2-40B4-BE49-F238E27FC236}">
                <a16:creationId xmlns:a16="http://schemas.microsoft.com/office/drawing/2014/main" id="{D4EC3A09-B1E5-660D-C618-305C61B208CB}"/>
              </a:ext>
            </a:extLst>
          </p:cNvPr>
          <p:cNvSpPr/>
          <p:nvPr/>
        </p:nvSpPr>
        <p:spPr>
          <a:xfrm>
            <a:off x="7943850" y="4175362"/>
            <a:ext cx="3333750" cy="1325563"/>
          </a:xfrm>
          <a:prstGeom prst="cloudCallout">
            <a:avLst>
              <a:gd name="adj1" fmla="val -23118"/>
              <a:gd name="adj2" fmla="val -7977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腦中複習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學過的知識</a:t>
            </a:r>
          </a:p>
        </p:txBody>
      </p:sp>
    </p:spTree>
    <p:extLst>
      <p:ext uri="{BB962C8B-B14F-4D97-AF65-F5344CB8AC3E}">
        <p14:creationId xmlns:p14="http://schemas.microsoft.com/office/powerpoint/2010/main" val="68958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6" grpId="0" animBg="1"/>
      <p:bldP spid="19" grpId="0"/>
      <p:bldP spid="20" grpId="0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588B7C-12C4-BD54-3CF1-6DA64EF3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8A18B-2010-8FE1-E037-370DCA6E3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DB291F-B2B8-6D5F-9501-130AEB23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9" y="2278486"/>
            <a:ext cx="11893481" cy="387032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9AB26F6-1E06-62DC-A4FA-EC5B1F72433B}"/>
              </a:ext>
            </a:extLst>
          </p:cNvPr>
          <p:cNvSpPr txBox="1"/>
          <p:nvPr/>
        </p:nvSpPr>
        <p:spPr>
          <a:xfrm>
            <a:off x="8130943" y="1077760"/>
            <a:ext cx="3478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https://arxiv.org/abs/2110.08207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E925CB-CD57-3FD5-B232-2F80A4C82BCD}"/>
              </a:ext>
            </a:extLst>
          </p:cNvPr>
          <p:cNvSpPr txBox="1"/>
          <p:nvPr/>
        </p:nvSpPr>
        <p:spPr>
          <a:xfrm>
            <a:off x="8130943" y="354734"/>
            <a:ext cx="363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FLAN (Finetuned Language Net)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https://arxiv.org/abs/2109.01652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2A28E2-6E97-43DA-B591-BBBBFF28EA20}"/>
              </a:ext>
            </a:extLst>
          </p:cNvPr>
          <p:cNvSpPr txBox="1"/>
          <p:nvPr/>
        </p:nvSpPr>
        <p:spPr>
          <a:xfrm>
            <a:off x="8130943" y="6050290"/>
            <a:ext cx="3638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FLAN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67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DE3F52-09FB-B53F-8BB7-B1CA2C4C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8B8DFF-9230-74E8-1CC4-724430AB3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EDCBA5-B5B7-B9E9-A380-05F03CE1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5" y="2231772"/>
            <a:ext cx="11564684" cy="300681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5AA0B0-13CE-96BE-5220-24879634CCB9}"/>
              </a:ext>
            </a:extLst>
          </p:cNvPr>
          <p:cNvSpPr txBox="1"/>
          <p:nvPr/>
        </p:nvSpPr>
        <p:spPr>
          <a:xfrm>
            <a:off x="8380484" y="5386887"/>
            <a:ext cx="363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FLAN (Finetuned Language Net)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https://arxiv.org/abs/2109.01652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6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C38E8-84B8-B1F1-14E3-B45C0B4B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EB26B-1D4C-2F1B-E291-FBDB765F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F1C9CC-0E34-E66B-76DA-A12895E95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97" y="1690688"/>
            <a:ext cx="9761376" cy="486293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85CC9B48-5B03-06F2-594D-65B92D8D98E6}"/>
              </a:ext>
            </a:extLst>
          </p:cNvPr>
          <p:cNvSpPr/>
          <p:nvPr/>
        </p:nvSpPr>
        <p:spPr>
          <a:xfrm>
            <a:off x="4339245" y="4721629"/>
            <a:ext cx="864523" cy="2826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10FDBA-CCFC-EC8D-A510-8F6230514DB0}"/>
              </a:ext>
            </a:extLst>
          </p:cNvPr>
          <p:cNvSpPr txBox="1"/>
          <p:nvPr/>
        </p:nvSpPr>
        <p:spPr>
          <a:xfrm>
            <a:off x="8307114" y="169068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https://arxiv.org/abs/2210.11416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DFDDAA-47CD-F005-3CC9-A8F80D6FC1FD}"/>
              </a:ext>
            </a:extLst>
          </p:cNvPr>
          <p:cNvSpPr txBox="1"/>
          <p:nvPr/>
        </p:nvSpPr>
        <p:spPr>
          <a:xfrm>
            <a:off x="6942083" y="1353920"/>
            <a:ext cx="677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+mn-cs"/>
              </a:rPr>
              <a:t>Scaling Instruction-Fine-tuned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87000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5359FA-1FEE-D9B3-1A0F-EA546107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889C0A2-E1DD-67BF-AF27-5CA38A78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0487"/>
            <a:ext cx="10515600" cy="46999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96850C1-82C1-6027-87B6-5C260550CF0A}"/>
              </a:ext>
            </a:extLst>
          </p:cNvPr>
          <p:cNvSpPr txBox="1"/>
          <p:nvPr/>
        </p:nvSpPr>
        <p:spPr>
          <a:xfrm>
            <a:off x="8307114" y="917668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https://arxiv.org/abs/2210.11416</a:t>
            </a:r>
          </a:p>
        </p:txBody>
      </p:sp>
    </p:spTree>
    <p:extLst>
      <p:ext uri="{BB962C8B-B14F-4D97-AF65-F5344CB8AC3E}">
        <p14:creationId xmlns:p14="http://schemas.microsoft.com/office/powerpoint/2010/main" val="74019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34ABC-50ED-65FC-A492-15078ECC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079EF-DF10-7A9F-0988-51962078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AF62AE-7708-32A1-CD50-DEF2A00D63F0}"/>
              </a:ext>
            </a:extLst>
          </p:cNvPr>
          <p:cNvSpPr txBox="1"/>
          <p:nvPr/>
        </p:nvSpPr>
        <p:spPr>
          <a:xfrm>
            <a:off x="767443" y="5645897"/>
            <a:ext cx="1065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https://ai.googleblog.com/2022/11/better-language-models-without-massive.html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02F207-EC21-12C3-F7C9-211768C1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04" y="1690688"/>
            <a:ext cx="11474592" cy="37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0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6DD5AB-EA92-106A-61A0-15C42868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路線二：直接打造一個通才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0CE397-D68D-526B-AB31-175B16468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C40C11-A7EE-58A6-BB54-B84256A9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417" y="1357499"/>
            <a:ext cx="6745165" cy="528758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6011801-9E22-2786-D7EC-D9C17CF843BE}"/>
              </a:ext>
            </a:extLst>
          </p:cNvPr>
          <p:cNvSpPr txBox="1"/>
          <p:nvPr/>
        </p:nvSpPr>
        <p:spPr>
          <a:xfrm>
            <a:off x="8534549" y="230192"/>
            <a:ext cx="3657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Instruct GPT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https://arxiv.org/abs/2203.02155</a:t>
            </a:r>
          </a:p>
        </p:txBody>
      </p:sp>
    </p:spTree>
    <p:extLst>
      <p:ext uri="{BB962C8B-B14F-4D97-AF65-F5344CB8AC3E}">
        <p14:creationId xmlns:p14="http://schemas.microsoft.com/office/powerpoint/2010/main" val="137160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17E6CA6-16C5-8C06-25E6-FE701130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733" y="3429000"/>
            <a:ext cx="6286499" cy="31884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1C9E89F-529C-6CD9-C04C-EAFC4656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15" y="240589"/>
            <a:ext cx="8935749" cy="293289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4B60520-5E15-CA48-2B49-687EE286D339}"/>
              </a:ext>
            </a:extLst>
          </p:cNvPr>
          <p:cNvSpPr txBox="1"/>
          <p:nvPr/>
        </p:nvSpPr>
        <p:spPr>
          <a:xfrm>
            <a:off x="653494" y="2393436"/>
            <a:ext cx="1871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FLAN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的資料產生方式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47868C-7841-A1C0-15FA-40D529136B70}"/>
              </a:ext>
            </a:extLst>
          </p:cNvPr>
          <p:cNvSpPr txBox="1"/>
          <p:nvPr/>
        </p:nvSpPr>
        <p:spPr>
          <a:xfrm>
            <a:off x="1983383" y="5559571"/>
            <a:ext cx="304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真實使用者使用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語言模型的數據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7320DA-2DC3-02EB-09FB-66C2284C7C1C}"/>
              </a:ext>
            </a:extLst>
          </p:cNvPr>
          <p:cNvSpPr txBox="1"/>
          <p:nvPr/>
        </p:nvSpPr>
        <p:spPr>
          <a:xfrm>
            <a:off x="653494" y="4078787"/>
            <a:ext cx="4129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 AI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GPT-3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是一個線上的服務，有真實的使用者</a:t>
            </a:r>
          </a:p>
        </p:txBody>
      </p:sp>
    </p:spTree>
    <p:extLst>
      <p:ext uri="{BB962C8B-B14F-4D97-AF65-F5344CB8AC3E}">
        <p14:creationId xmlns:p14="http://schemas.microsoft.com/office/powerpoint/2010/main" val="2986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FCA1AB-C7FC-4307-2DF2-8418F34A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Fine-tuning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畫龍點睛</a:t>
            </a:r>
            <a:endParaRPr lang="zh-TW" altLang="en-US" dirty="0"/>
          </a:p>
        </p:txBody>
      </p:sp>
      <p:pic>
        <p:nvPicPr>
          <p:cNvPr id="5" name="內容版面配置區 4" descr="一張含有 資料表 的圖片&#10;&#10;自動產生的描述">
            <a:extLst>
              <a:ext uri="{FF2B5EF4-FFF2-40B4-BE49-F238E27FC236}">
                <a16:creationId xmlns:a16="http://schemas.microsoft.com/office/drawing/2014/main" id="{133BF1EC-DE5C-2A30-7CF2-4F53367E3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0" y="2620767"/>
            <a:ext cx="11799379" cy="263703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6AD8C56-910D-C41F-B1E0-101069ECDC28}"/>
              </a:ext>
            </a:extLst>
          </p:cNvPr>
          <p:cNvSpPr txBox="1"/>
          <p:nvPr/>
        </p:nvSpPr>
        <p:spPr>
          <a:xfrm>
            <a:off x="8338238" y="5449216"/>
            <a:ext cx="3657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Instruct GPT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https://arxiv.org/abs/2203.02155</a:t>
            </a:r>
          </a:p>
        </p:txBody>
      </p:sp>
    </p:spTree>
    <p:extLst>
      <p:ext uri="{BB962C8B-B14F-4D97-AF65-F5344CB8AC3E}">
        <p14:creationId xmlns:p14="http://schemas.microsoft.com/office/powerpoint/2010/main" val="6868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7B04B-1257-8882-1F10-3B92BC33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Fine-tuning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畫龍點睛</a:t>
            </a:r>
            <a:endParaRPr lang="zh-TW" altLang="en-US" b="1" u="sng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F0C14F-C8B9-CF53-780D-B29147F1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LLaMA2: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solidFill>
                  <a:srgbClr val="000000"/>
                </a:solidFill>
              </a:rPr>
              <a:t>LIMA: Less Is More for Alignment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B62282-3593-F745-079B-E2405573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82" y="2318812"/>
            <a:ext cx="10344459" cy="22203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000CEC5-0351-5F75-DC10-EC672DC37B72}"/>
              </a:ext>
            </a:extLst>
          </p:cNvPr>
          <p:cNvSpPr txBox="1"/>
          <p:nvPr/>
        </p:nvSpPr>
        <p:spPr>
          <a:xfrm>
            <a:off x="8382162" y="1931987"/>
            <a:ext cx="343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https://arxiv.org/abs/2307.09288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AC76B81-7492-03F1-A357-D97992E21241}"/>
              </a:ext>
            </a:extLst>
          </p:cNvPr>
          <p:cNvCxnSpPr/>
          <p:nvPr/>
        </p:nvCxnSpPr>
        <p:spPr>
          <a:xfrm>
            <a:off x="3598073" y="3276600"/>
            <a:ext cx="781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F55A029-985C-2D95-CA61-5C0A8EDAF72A}"/>
              </a:ext>
            </a:extLst>
          </p:cNvPr>
          <p:cNvCxnSpPr>
            <a:cxnSpLocks/>
          </p:cNvCxnSpPr>
          <p:nvPr/>
        </p:nvCxnSpPr>
        <p:spPr>
          <a:xfrm>
            <a:off x="1362873" y="3517900"/>
            <a:ext cx="9372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BFFFE59-4D4E-8434-9945-2D6D036D0BE1}"/>
              </a:ext>
            </a:extLst>
          </p:cNvPr>
          <p:cNvCxnSpPr>
            <a:cxnSpLocks/>
          </p:cNvCxnSpPr>
          <p:nvPr/>
        </p:nvCxnSpPr>
        <p:spPr>
          <a:xfrm>
            <a:off x="1362873" y="4483100"/>
            <a:ext cx="1714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30B42E-4D87-9711-D625-407259F34F09}"/>
              </a:ext>
            </a:extLst>
          </p:cNvPr>
          <p:cNvSpPr txBox="1"/>
          <p:nvPr/>
        </p:nvSpPr>
        <p:spPr>
          <a:xfrm>
            <a:off x="8404749" y="492571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https://arxiv.org/abs/2305.11206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89AFEB-9629-D280-47DF-C1B93596E33C}"/>
              </a:ext>
            </a:extLst>
          </p:cNvPr>
          <p:cNvSpPr txBox="1"/>
          <p:nvPr/>
        </p:nvSpPr>
        <p:spPr>
          <a:xfrm>
            <a:off x="1288412" y="5330574"/>
            <a:ext cx="32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1k training examples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3223C47-D491-F0D9-E0D0-2799016C383C}"/>
              </a:ext>
            </a:extLst>
          </p:cNvPr>
          <p:cNvSpPr/>
          <p:nvPr/>
        </p:nvSpPr>
        <p:spPr>
          <a:xfrm>
            <a:off x="1348358" y="2360385"/>
            <a:ext cx="2396327" cy="27357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19ADEC-7F66-8DB0-E0CD-52EEADFA6558}"/>
              </a:ext>
            </a:extLst>
          </p:cNvPr>
          <p:cNvSpPr txBox="1"/>
          <p:nvPr/>
        </p:nvSpPr>
        <p:spPr>
          <a:xfrm>
            <a:off x="4331631" y="5413067"/>
            <a:ext cx="7252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“responses from LIMA are either equivalent or strictly preferred to GPT-4 in 43% of cases”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33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2E4D0F4-9A6E-2238-B8D3-6909D6A7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93" y="2724803"/>
            <a:ext cx="13527315" cy="397969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6A4D70D-6857-EAE5-38DE-68272D20E93E}"/>
              </a:ext>
            </a:extLst>
          </p:cNvPr>
          <p:cNvSpPr txBox="1"/>
          <p:nvPr/>
        </p:nvSpPr>
        <p:spPr>
          <a:xfrm>
            <a:off x="852558" y="443557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2D99697-A6DC-0AEE-C43D-901CBA3A0DD3}"/>
              </a:ext>
            </a:extLst>
          </p:cNvPr>
          <p:cNvSpPr/>
          <p:nvPr/>
        </p:nvSpPr>
        <p:spPr>
          <a:xfrm>
            <a:off x="2070520" y="430857"/>
            <a:ext cx="926680" cy="4616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974993C-8A8C-47D1-4676-2D4A657D4043}"/>
              </a:ext>
            </a:extLst>
          </p:cNvPr>
          <p:cNvSpPr/>
          <p:nvPr/>
        </p:nvSpPr>
        <p:spPr>
          <a:xfrm>
            <a:off x="5962997" y="430856"/>
            <a:ext cx="539403" cy="4616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326EB72-FEE1-039B-9C15-B964630B3B8A}"/>
              </a:ext>
            </a:extLst>
          </p:cNvPr>
          <p:cNvSpPr txBox="1"/>
          <p:nvPr/>
        </p:nvSpPr>
        <p:spPr>
          <a:xfrm>
            <a:off x="852558" y="126299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F4F33F9-C6A4-E04A-DE3C-84F53BAB6A15}"/>
              </a:ext>
            </a:extLst>
          </p:cNvPr>
          <p:cNvSpPr txBox="1"/>
          <p:nvPr/>
        </p:nvSpPr>
        <p:spPr>
          <a:xfrm>
            <a:off x="7786758" y="1252241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”[END]”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D87EEB-0A5C-A48D-392E-7F7A235EC595}"/>
              </a:ext>
            </a:extLst>
          </p:cNvPr>
          <p:cNvSpPr txBox="1"/>
          <p:nvPr/>
        </p:nvSpPr>
        <p:spPr>
          <a:xfrm>
            <a:off x="852558" y="204121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台灣最高的山是哪座？玉山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B6D50F-52D8-2EA3-F24A-F9A73747AD40}"/>
              </a:ext>
            </a:extLst>
          </p:cNvPr>
          <p:cNvSpPr txBox="1"/>
          <p:nvPr/>
        </p:nvSpPr>
        <p:spPr>
          <a:xfrm>
            <a:off x="7786758" y="2030461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1561A37-2DCB-FA34-FE54-F2BBC3B390AA}"/>
              </a:ext>
            </a:extLst>
          </p:cNvPr>
          <p:cNvSpPr txBox="1"/>
          <p:nvPr/>
        </p:nvSpPr>
        <p:spPr>
          <a:xfrm>
            <a:off x="1989239" y="2819438"/>
            <a:ext cx="1679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(USER:)</a:t>
            </a:r>
            <a:endParaRPr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D9CED8E-9786-4471-6101-B485C9823096}"/>
              </a:ext>
            </a:extLst>
          </p:cNvPr>
          <p:cNvSpPr txBox="1"/>
          <p:nvPr/>
        </p:nvSpPr>
        <p:spPr>
          <a:xfrm>
            <a:off x="2673653" y="4572519"/>
            <a:ext cx="1679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(AI:)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56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  <p:bldP spid="20" grpId="0"/>
      <p:bldP spid="21" grpId="0"/>
      <p:bldP spid="22" grpId="0"/>
      <p:bldP spid="23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37341-58B7-A201-D6ED-0E1900CB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Fine-tuning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畫龍點睛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AB9266-5E0C-5CB9-CE8B-F2A90CF43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所以我自己也能做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Fine-tuning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嗎？</a:t>
            </a:r>
          </a:p>
        </p:txBody>
      </p:sp>
      <p:pic>
        <p:nvPicPr>
          <p:cNvPr id="4" name="圖片 3" descr="一張含有 哺乳動物, 貓, 文字, 家貓 的圖片&#10;&#10;自動產生的描述">
            <a:extLst>
              <a:ext uri="{FF2B5EF4-FFF2-40B4-BE49-F238E27FC236}">
                <a16:creationId xmlns:a16="http://schemas.microsoft.com/office/drawing/2014/main" id="{58C270BC-7C89-D974-E03E-B4CD7F12A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67" y="2507944"/>
            <a:ext cx="3252226" cy="3156759"/>
          </a:xfrm>
          <a:prstGeom prst="rect">
            <a:avLst/>
          </a:prstGeom>
        </p:spPr>
      </p:pic>
      <p:pic>
        <p:nvPicPr>
          <p:cNvPr id="5" name="圖形 4" descr="女教授 以實心填滿">
            <a:extLst>
              <a:ext uri="{FF2B5EF4-FFF2-40B4-BE49-F238E27FC236}">
                <a16:creationId xmlns:a16="http://schemas.microsoft.com/office/drawing/2014/main" id="{7B50F08E-99FD-7111-344C-C30EABADF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5290" y="3102851"/>
            <a:ext cx="1311950" cy="131195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B054B94-705A-1BAA-C45B-110AE4383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43" y="2943467"/>
            <a:ext cx="1630718" cy="163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605B494-9F74-E124-74ED-F3E07EEE0827}"/>
              </a:ext>
            </a:extLst>
          </p:cNvPr>
          <p:cNvSpPr txBox="1"/>
          <p:nvPr/>
        </p:nvSpPr>
        <p:spPr>
          <a:xfrm>
            <a:off x="2445180" y="4710596"/>
            <a:ext cx="3650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高品質的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Instruction Fine-tuning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63C39FF-9C2F-DBA8-A924-DC806FA43D86}"/>
              </a:ext>
            </a:extLst>
          </p:cNvPr>
          <p:cNvSpPr txBox="1"/>
          <p:nvPr/>
        </p:nvSpPr>
        <p:spPr>
          <a:xfrm>
            <a:off x="1228725" y="6050290"/>
            <a:ext cx="973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為師</a:t>
            </a:r>
            <a:r>
              <a:rPr kumimoji="0" lang="zh-TW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做逆向工程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9118C6A-36CE-8941-41E1-5FD2F7F1C232}"/>
              </a:ext>
            </a:extLst>
          </p:cNvPr>
          <p:cNvCxnSpPr/>
          <p:nvPr/>
        </p:nvCxnSpPr>
        <p:spPr>
          <a:xfrm>
            <a:off x="2593571" y="2776451"/>
            <a:ext cx="2888252" cy="28882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BF4FAB2-10FD-E8E3-A135-89B00053D7D2}"/>
              </a:ext>
            </a:extLst>
          </p:cNvPr>
          <p:cNvCxnSpPr>
            <a:cxnSpLocks/>
          </p:cNvCxnSpPr>
          <p:nvPr/>
        </p:nvCxnSpPr>
        <p:spPr>
          <a:xfrm flipV="1">
            <a:off x="2593571" y="2765491"/>
            <a:ext cx="2888252" cy="28882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54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D8C1785-FAD2-F9EF-87AC-004C7D4DA156}"/>
              </a:ext>
            </a:extLst>
          </p:cNvPr>
          <p:cNvSpPr txBox="1"/>
          <p:nvPr/>
        </p:nvSpPr>
        <p:spPr>
          <a:xfrm>
            <a:off x="574451" y="2183774"/>
            <a:ext cx="445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根據任務想可能的輸入</a:t>
            </a:r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4DEE85C1-1BB4-2945-41F7-60067AFD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52" y="2639501"/>
            <a:ext cx="1468047" cy="146804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F3B21E-5388-A0C1-8CAB-C64917668EAC}"/>
              </a:ext>
            </a:extLst>
          </p:cNvPr>
          <p:cNvSpPr txBox="1"/>
          <p:nvPr/>
        </p:nvSpPr>
        <p:spPr>
          <a:xfrm>
            <a:off x="1091424" y="2858925"/>
            <a:ext cx="3702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任務：請根據以下要求撰寫郵件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請想出一些可能的輸入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925A59-1A70-97B6-B165-1FFB2BCE1CB5}"/>
              </a:ext>
            </a:extLst>
          </p:cNvPr>
          <p:cNvSpPr txBox="1"/>
          <p:nvPr/>
        </p:nvSpPr>
        <p:spPr>
          <a:xfrm>
            <a:off x="8399661" y="2742603"/>
            <a:ext cx="3318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邀請李老師來演講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請李老師來參加審查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提醒李老師繳交報告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547D407-17C4-0932-3CC3-1F9C468A20BD}"/>
              </a:ext>
            </a:extLst>
          </p:cNvPr>
          <p:cNvCxnSpPr/>
          <p:nvPr/>
        </p:nvCxnSpPr>
        <p:spPr>
          <a:xfrm>
            <a:off x="4877384" y="3373524"/>
            <a:ext cx="87892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14DCF84-3904-6935-113F-8F1557BBF41B}"/>
              </a:ext>
            </a:extLst>
          </p:cNvPr>
          <p:cNvCxnSpPr/>
          <p:nvPr/>
        </p:nvCxnSpPr>
        <p:spPr>
          <a:xfrm>
            <a:off x="7468184" y="3373524"/>
            <a:ext cx="87892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F1F5FF0-7D64-5613-6333-AEE5FC864DDF}"/>
              </a:ext>
            </a:extLst>
          </p:cNvPr>
          <p:cNvGrpSpPr/>
          <p:nvPr/>
        </p:nvGrpSpPr>
        <p:grpSpPr>
          <a:xfrm>
            <a:off x="8513060" y="5938308"/>
            <a:ext cx="3475219" cy="706466"/>
            <a:chOff x="8310487" y="447490"/>
            <a:chExt cx="3475219" cy="706466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03B524C0-F795-7FD3-86FB-4B77A101CC25}"/>
                </a:ext>
              </a:extLst>
            </p:cNvPr>
            <p:cNvSpPr txBox="1"/>
            <p:nvPr/>
          </p:nvSpPr>
          <p:spPr>
            <a:xfrm>
              <a:off x="8310487" y="784624"/>
              <a:ext cx="3475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https://arxiv.org/abs/2212.10560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15CDA7C-995E-C66B-D613-2C631D85DE95}"/>
                </a:ext>
              </a:extLst>
            </p:cNvPr>
            <p:cNvSpPr txBox="1"/>
            <p:nvPr/>
          </p:nvSpPr>
          <p:spPr>
            <a:xfrm>
              <a:off x="8310487" y="447490"/>
              <a:ext cx="21517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Self-Instruct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1075319-2C56-DAEE-213F-81F3B4BEA729}"/>
              </a:ext>
            </a:extLst>
          </p:cNvPr>
          <p:cNvGrpSpPr/>
          <p:nvPr/>
        </p:nvGrpSpPr>
        <p:grpSpPr>
          <a:xfrm>
            <a:off x="624326" y="375688"/>
            <a:ext cx="11477353" cy="1927191"/>
            <a:chOff x="714647" y="4701615"/>
            <a:chExt cx="11477353" cy="1927191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BCD9A09-1479-262E-DAF3-8D063B67DF15}"/>
                </a:ext>
              </a:extLst>
            </p:cNvPr>
            <p:cNvSpPr txBox="1"/>
            <p:nvPr/>
          </p:nvSpPr>
          <p:spPr>
            <a:xfrm>
              <a:off x="714647" y="4701615"/>
              <a:ext cx="4234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先叫</a:t>
              </a:r>
              <a:r>
                <a:rPr kumimoji="0" lang="en-US" altLang="zh-TW" sz="2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ChatGPT</a:t>
              </a:r>
              <a:r>
                <a:rPr kumimoji="0" lang="zh-TW" altLang="en-US" sz="2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想任務</a:t>
              </a:r>
            </a:p>
          </p:txBody>
        </p:sp>
        <p:pic>
          <p:nvPicPr>
            <p:cNvPr id="14" name="Picture 2" descr="Image">
              <a:extLst>
                <a:ext uri="{FF2B5EF4-FFF2-40B4-BE49-F238E27FC236}">
                  <a16:creationId xmlns:a16="http://schemas.microsoft.com/office/drawing/2014/main" id="{4F900D4B-5606-79D4-C5AA-F98F631FC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2574" y="5059146"/>
              <a:ext cx="1468047" cy="146804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0B06D91-DD1B-7A4C-143E-4B46F9F1EEEF}"/>
                </a:ext>
              </a:extLst>
            </p:cNvPr>
            <p:cNvSpPr txBox="1"/>
            <p:nvPr/>
          </p:nvSpPr>
          <p:spPr>
            <a:xfrm>
              <a:off x="1181745" y="5428477"/>
              <a:ext cx="37020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想出大型語言模型可以幫忙的任務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4282581F-DE65-0A08-251E-2F6C69F4A09F}"/>
                </a:ext>
              </a:extLst>
            </p:cNvPr>
            <p:cNvCxnSpPr/>
            <p:nvPr/>
          </p:nvCxnSpPr>
          <p:spPr>
            <a:xfrm>
              <a:off x="4967706" y="5793169"/>
              <a:ext cx="8789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4D8EFF9-9B4A-0689-A1D9-895801FE3515}"/>
                </a:ext>
              </a:extLst>
            </p:cNvPr>
            <p:cNvCxnSpPr/>
            <p:nvPr/>
          </p:nvCxnSpPr>
          <p:spPr>
            <a:xfrm>
              <a:off x="7558506" y="5793169"/>
              <a:ext cx="87892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56EF779-4B5B-4778-147A-74BD6895EC36}"/>
                </a:ext>
              </a:extLst>
            </p:cNvPr>
            <p:cNvSpPr txBox="1"/>
            <p:nvPr/>
          </p:nvSpPr>
          <p:spPr>
            <a:xfrm>
              <a:off x="8489983" y="5059146"/>
              <a:ext cx="37020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任務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：撰寫郵件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任務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：撰寫報告摘要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任務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：寫信約時間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……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57102DF-0209-7289-B7EE-49FBBFCD32FE}"/>
              </a:ext>
            </a:extLst>
          </p:cNvPr>
          <p:cNvSpPr txBox="1"/>
          <p:nvPr/>
        </p:nvSpPr>
        <p:spPr>
          <a:xfrm>
            <a:off x="607700" y="4387302"/>
            <a:ext cx="404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根據輸入產生答案</a:t>
            </a:r>
          </a:p>
        </p:txBody>
      </p:sp>
      <p:pic>
        <p:nvPicPr>
          <p:cNvPr id="20" name="Picture 2" descr="Image">
            <a:extLst>
              <a:ext uri="{FF2B5EF4-FFF2-40B4-BE49-F238E27FC236}">
                <a16:creationId xmlns:a16="http://schemas.microsoft.com/office/drawing/2014/main" id="{7DBC1912-D3FB-D6B0-DF52-5FB7FDA8E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502" y="4750500"/>
            <a:ext cx="1468047" cy="146804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CBC4AE5-6D48-3A95-37F7-D37BE67A94FB}"/>
              </a:ext>
            </a:extLst>
          </p:cNvPr>
          <p:cNvCxnSpPr/>
          <p:nvPr/>
        </p:nvCxnSpPr>
        <p:spPr>
          <a:xfrm>
            <a:off x="4910634" y="5484523"/>
            <a:ext cx="87892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BF927C-EA88-D203-95E4-582BA3E7FC6F}"/>
              </a:ext>
            </a:extLst>
          </p:cNvPr>
          <p:cNvSpPr txBox="1"/>
          <p:nvPr/>
        </p:nvSpPr>
        <p:spPr>
          <a:xfrm>
            <a:off x="540706" y="5002056"/>
            <a:ext cx="460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請根據以下要求撰寫郵件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邀請李老師來演講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779A49F-20B0-052C-9C67-4F00E4ADC5D7}"/>
              </a:ext>
            </a:extLst>
          </p:cNvPr>
          <p:cNvCxnSpPr/>
          <p:nvPr/>
        </p:nvCxnSpPr>
        <p:spPr>
          <a:xfrm>
            <a:off x="7501434" y="5484523"/>
            <a:ext cx="87892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4B95DBF-510E-459B-DF32-CC0DE9677D53}"/>
              </a:ext>
            </a:extLst>
          </p:cNvPr>
          <p:cNvSpPr txBox="1"/>
          <p:nvPr/>
        </p:nvSpPr>
        <p:spPr>
          <a:xfrm>
            <a:off x="8212852" y="5239776"/>
            <a:ext cx="460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李老師您好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……”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6974419-2DCB-232C-6130-7D299E2AAA19}"/>
              </a:ext>
            </a:extLst>
          </p:cNvPr>
          <p:cNvSpPr txBox="1"/>
          <p:nvPr/>
        </p:nvSpPr>
        <p:spPr>
          <a:xfrm>
            <a:off x="203721" y="6354316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https://arxiv.org/abs/2305.15717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6CC43A1-A915-84AC-9A78-42890DE38E9D}"/>
              </a:ext>
            </a:extLst>
          </p:cNvPr>
          <p:cNvSpPr txBox="1"/>
          <p:nvPr/>
        </p:nvSpPr>
        <p:spPr>
          <a:xfrm>
            <a:off x="203721" y="6095694"/>
            <a:ext cx="6409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The False Promise of Imitating Proprietary LLMs</a:t>
            </a:r>
          </a:p>
        </p:txBody>
      </p:sp>
    </p:spTree>
    <p:extLst>
      <p:ext uri="{BB962C8B-B14F-4D97-AF65-F5344CB8AC3E}">
        <p14:creationId xmlns:p14="http://schemas.microsoft.com/office/powerpoint/2010/main" val="33992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9" grpId="0"/>
      <p:bldP spid="22" grpId="0"/>
      <p:bldP spid="24" grpId="0"/>
      <p:bldP spid="3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74BF11-06AB-0278-A9B8-58418D42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為師的風險？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ABB422-E99E-8464-0DD3-A11C16E30541}"/>
              </a:ext>
            </a:extLst>
          </p:cNvPr>
          <p:cNvSpPr txBox="1"/>
          <p:nvPr/>
        </p:nvSpPr>
        <p:spPr>
          <a:xfrm>
            <a:off x="829569" y="3817768"/>
            <a:ext cx="3254039" cy="64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https://openai.com/policies/terms-of-use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41100EA-6032-2387-3A7A-B74318010463}"/>
              </a:ext>
            </a:extLst>
          </p:cNvPr>
          <p:cNvSpPr txBox="1"/>
          <p:nvPr/>
        </p:nvSpPr>
        <p:spPr>
          <a:xfrm>
            <a:off x="829569" y="33561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Open AI’s Terms of Use</a:t>
            </a:r>
            <a:endParaRPr kumimoji="0" lang="zh-TW" alt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09B5906-AEF6-6A51-210A-36DE12A419C3}"/>
              </a:ext>
            </a:extLst>
          </p:cNvPr>
          <p:cNvGrpSpPr/>
          <p:nvPr/>
        </p:nvGrpSpPr>
        <p:grpSpPr>
          <a:xfrm>
            <a:off x="3994800" y="1852398"/>
            <a:ext cx="7898124" cy="4606176"/>
            <a:chOff x="6096000" y="2471120"/>
            <a:chExt cx="5895975" cy="343852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7ACB81E-D5BC-449B-AB16-532BDF9D0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471120"/>
              <a:ext cx="5895975" cy="3438525"/>
            </a:xfrm>
            <a:prstGeom prst="rect">
              <a:avLst/>
            </a:prstGeom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2083680-E2AE-E015-F09B-4E00099B31A3}"/>
                </a:ext>
              </a:extLst>
            </p:cNvPr>
            <p:cNvCxnSpPr>
              <a:cxnSpLocks/>
            </p:cNvCxnSpPr>
            <p:nvPr/>
          </p:nvCxnSpPr>
          <p:spPr>
            <a:xfrm>
              <a:off x="7790543" y="3780971"/>
              <a:ext cx="400775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7709F5C6-A8AE-81F2-560D-8670B4218808}"/>
                </a:ext>
              </a:extLst>
            </p:cNvPr>
            <p:cNvCxnSpPr>
              <a:cxnSpLocks/>
            </p:cNvCxnSpPr>
            <p:nvPr/>
          </p:nvCxnSpPr>
          <p:spPr>
            <a:xfrm>
              <a:off x="6266543" y="3996871"/>
              <a:ext cx="1524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993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E19CF-657E-A072-BE87-F13F8500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關鍵是用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的參數初始化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AB423-2E6B-B53E-0ECD-796AF1023961}"/>
              </a:ext>
            </a:extLst>
          </p:cNvPr>
          <p:cNvSpPr txBox="1"/>
          <p:nvPr/>
        </p:nvSpPr>
        <p:spPr>
          <a:xfrm>
            <a:off x="8139312" y="5582033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359408-1F99-0192-573C-F191586E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41" y="3785312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CCE931-FC7E-BD91-66ED-4659B7CCB353}"/>
              </a:ext>
            </a:extLst>
          </p:cNvPr>
          <p:cNvSpPr txBox="1"/>
          <p:nvPr/>
        </p:nvSpPr>
        <p:spPr>
          <a:xfrm>
            <a:off x="2392803" y="5576385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42CCB8E-4652-6F13-FD3E-C9C4CCBA9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80" y="3861512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56E8E0D-3629-8B5B-40E2-E2BC2171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24" y="1758065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E757F5-EF17-FD77-1D74-4508C20899C0}"/>
              </a:ext>
            </a:extLst>
          </p:cNvPr>
          <p:cNvSpPr txBox="1"/>
          <p:nvPr/>
        </p:nvSpPr>
        <p:spPr>
          <a:xfrm>
            <a:off x="3781882" y="2117318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任何文字資料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216345-6BB9-D289-689D-D64AE0FAB55D}"/>
              </a:ext>
            </a:extLst>
          </p:cNvPr>
          <p:cNvSpPr txBox="1"/>
          <p:nvPr/>
        </p:nvSpPr>
        <p:spPr>
          <a:xfrm>
            <a:off x="9245902" y="420450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最佳化 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46AB635-566E-BA23-8907-1B6E0848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82" y="2036184"/>
            <a:ext cx="1166420" cy="11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6FAFE73-2CA4-5CDC-7CE4-21F8F61C51AE}"/>
              </a:ext>
            </a:extLst>
          </p:cNvPr>
          <p:cNvSpPr txBox="1"/>
          <p:nvPr/>
        </p:nvSpPr>
        <p:spPr>
          <a:xfrm>
            <a:off x="9112552" y="2118581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人類標註資料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E0BDF3B-4946-8A70-483F-1DEA8AC801AE}"/>
              </a:ext>
            </a:extLst>
          </p:cNvPr>
          <p:cNvCxnSpPr/>
          <p:nvPr/>
        </p:nvCxnSpPr>
        <p:spPr>
          <a:xfrm>
            <a:off x="2946098" y="3289031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C85337D-30CA-979B-3527-E60EE80739A2}"/>
              </a:ext>
            </a:extLst>
          </p:cNvPr>
          <p:cNvCxnSpPr>
            <a:cxnSpLocks/>
          </p:cNvCxnSpPr>
          <p:nvPr/>
        </p:nvCxnSpPr>
        <p:spPr>
          <a:xfrm>
            <a:off x="8692607" y="3289674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3E4D9A3-F8CF-6CCA-718E-FCD915D10CA6}"/>
              </a:ext>
            </a:extLst>
          </p:cNvPr>
          <p:cNvSpPr txBox="1"/>
          <p:nvPr/>
        </p:nvSpPr>
        <p:spPr>
          <a:xfrm>
            <a:off x="4926176" y="4332720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初始參數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AD0E9D-6327-1984-3E85-B49016F05049}"/>
              </a:ext>
            </a:extLst>
          </p:cNvPr>
          <p:cNvSpPr txBox="1"/>
          <p:nvPr/>
        </p:nvSpPr>
        <p:spPr>
          <a:xfrm>
            <a:off x="9112552" y="3086435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少量資料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A0298EB-7183-BDD7-DB3C-E17EC5B9F283}"/>
              </a:ext>
            </a:extLst>
          </p:cNvPr>
          <p:cNvSpPr txBox="1"/>
          <p:nvPr/>
        </p:nvSpPr>
        <p:spPr>
          <a:xfrm>
            <a:off x="3828308" y="3018847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大量資料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A5E1DF9-F86C-B88A-19CE-774BBE65B729}"/>
              </a:ext>
            </a:extLst>
          </p:cNvPr>
          <p:cNvCxnSpPr>
            <a:cxnSpLocks/>
          </p:cNvCxnSpPr>
          <p:nvPr/>
        </p:nvCxnSpPr>
        <p:spPr>
          <a:xfrm>
            <a:off x="7168864" y="4594330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B98076E-57F8-C901-3C95-71ACFCF642B3}"/>
              </a:ext>
            </a:extLst>
          </p:cNvPr>
          <p:cNvCxnSpPr>
            <a:cxnSpLocks/>
          </p:cNvCxnSpPr>
          <p:nvPr/>
        </p:nvCxnSpPr>
        <p:spPr>
          <a:xfrm>
            <a:off x="3468052" y="5837995"/>
            <a:ext cx="114775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E5B9E7C-9E21-590F-4E26-AD1303B5C323}"/>
              </a:ext>
            </a:extLst>
          </p:cNvPr>
          <p:cNvCxnSpPr>
            <a:cxnSpLocks/>
          </p:cNvCxnSpPr>
          <p:nvPr/>
        </p:nvCxnSpPr>
        <p:spPr>
          <a:xfrm>
            <a:off x="4664129" y="4564925"/>
            <a:ext cx="77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3E7EE504-3EC9-EFB4-0BF2-B9CDEA45B484}"/>
              </a:ext>
            </a:extLst>
          </p:cNvPr>
          <p:cNvCxnSpPr>
            <a:cxnSpLocks/>
          </p:cNvCxnSpPr>
          <p:nvPr/>
        </p:nvCxnSpPr>
        <p:spPr>
          <a:xfrm flipV="1">
            <a:off x="4615803" y="4531211"/>
            <a:ext cx="0" cy="130678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034678B-C2B7-7F34-1BE0-139B9E496914}"/>
              </a:ext>
            </a:extLst>
          </p:cNvPr>
          <p:cNvSpPr txBox="1"/>
          <p:nvPr/>
        </p:nvSpPr>
        <p:spPr>
          <a:xfrm>
            <a:off x="734898" y="5550632"/>
            <a:ext cx="2008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64BB938-828D-B5EE-B7AF-FFDE3A913C27}"/>
              </a:ext>
            </a:extLst>
          </p:cNvPr>
          <p:cNvSpPr txBox="1"/>
          <p:nvPr/>
        </p:nvSpPr>
        <p:spPr>
          <a:xfrm>
            <a:off x="6000750" y="6053630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不會和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參數差太多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E560F06-4F07-34CD-604D-80FE3C95814F}"/>
              </a:ext>
            </a:extLst>
          </p:cNvPr>
          <p:cNvSpPr txBox="1"/>
          <p:nvPr/>
        </p:nvSpPr>
        <p:spPr>
          <a:xfrm>
            <a:off x="6435325" y="1358149"/>
            <a:ext cx="445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EE768D-D751-8802-B401-B822A2A2BA9F}"/>
              </a:ext>
            </a:extLst>
          </p:cNvPr>
          <p:cNvSpPr txBox="1"/>
          <p:nvPr/>
        </p:nvSpPr>
        <p:spPr>
          <a:xfrm>
            <a:off x="1210429" y="6073852"/>
            <a:ext cx="3171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GPT-3,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PaLM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7E1A6C-081E-9AEF-EE38-FF344C9340FE}"/>
              </a:ext>
            </a:extLst>
          </p:cNvPr>
          <p:cNvSpPr txBox="1"/>
          <p:nvPr/>
        </p:nvSpPr>
        <p:spPr>
          <a:xfrm>
            <a:off x="8990286" y="4355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https://memes.tw/wtf/248800</a:t>
            </a:r>
          </a:p>
        </p:txBody>
      </p:sp>
      <p:pic>
        <p:nvPicPr>
          <p:cNvPr id="12" name="圖片 11" descr="一張含有 哺乳動物, 貓, 文字, 家貓 的圖片&#10;&#10;自動產生的描述">
            <a:extLst>
              <a:ext uri="{FF2B5EF4-FFF2-40B4-BE49-F238E27FC236}">
                <a16:creationId xmlns:a16="http://schemas.microsoft.com/office/drawing/2014/main" id="{9585A695-9A2C-40B8-7AFD-B7650E9BB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0" y="2198814"/>
            <a:ext cx="3492982" cy="3390448"/>
          </a:xfrm>
          <a:prstGeom prst="rect">
            <a:avLst/>
          </a:prstGeom>
        </p:spPr>
      </p:pic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C20B2F8E-D782-B457-15F9-0AEB71C5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360" y="1912639"/>
            <a:ext cx="1166420" cy="11664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44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E19CF-657E-A072-BE87-F13F8500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關鍵是用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的參數初始化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AB423-2E6B-B53E-0ECD-796AF1023961}"/>
              </a:ext>
            </a:extLst>
          </p:cNvPr>
          <p:cNvSpPr txBox="1"/>
          <p:nvPr/>
        </p:nvSpPr>
        <p:spPr>
          <a:xfrm>
            <a:off x="8139312" y="5582033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359408-1F99-0192-573C-F191586E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41" y="3785312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CCE931-FC7E-BD91-66ED-4659B7CCB353}"/>
              </a:ext>
            </a:extLst>
          </p:cNvPr>
          <p:cNvSpPr txBox="1"/>
          <p:nvPr/>
        </p:nvSpPr>
        <p:spPr>
          <a:xfrm>
            <a:off x="2392803" y="5576385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216345-6BB9-D289-689D-D64AE0FAB55D}"/>
              </a:ext>
            </a:extLst>
          </p:cNvPr>
          <p:cNvSpPr txBox="1"/>
          <p:nvPr/>
        </p:nvSpPr>
        <p:spPr>
          <a:xfrm>
            <a:off x="9245902" y="420450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最佳化 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46AB635-566E-BA23-8907-1B6E0848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82" y="2036184"/>
            <a:ext cx="1166420" cy="11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C85337D-30CA-979B-3527-E60EE80739A2}"/>
              </a:ext>
            </a:extLst>
          </p:cNvPr>
          <p:cNvCxnSpPr>
            <a:cxnSpLocks/>
          </p:cNvCxnSpPr>
          <p:nvPr/>
        </p:nvCxnSpPr>
        <p:spPr>
          <a:xfrm>
            <a:off x="8692607" y="3289674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AD0E9D-6327-1984-3E85-B49016F05049}"/>
              </a:ext>
            </a:extLst>
          </p:cNvPr>
          <p:cNvSpPr txBox="1"/>
          <p:nvPr/>
        </p:nvSpPr>
        <p:spPr>
          <a:xfrm>
            <a:off x="9112552" y="3086435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少量資料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A5E1DF9-F86C-B88A-19CE-774BBE65B729}"/>
              </a:ext>
            </a:extLst>
          </p:cNvPr>
          <p:cNvCxnSpPr>
            <a:cxnSpLocks/>
          </p:cNvCxnSpPr>
          <p:nvPr/>
        </p:nvCxnSpPr>
        <p:spPr>
          <a:xfrm>
            <a:off x="7168864" y="4594330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034678B-C2B7-7F34-1BE0-139B9E496914}"/>
              </a:ext>
            </a:extLst>
          </p:cNvPr>
          <p:cNvSpPr txBox="1"/>
          <p:nvPr/>
        </p:nvSpPr>
        <p:spPr>
          <a:xfrm>
            <a:off x="734898" y="5550632"/>
            <a:ext cx="2008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64BB938-828D-B5EE-B7AF-FFDE3A913C27}"/>
              </a:ext>
            </a:extLst>
          </p:cNvPr>
          <p:cNvSpPr txBox="1"/>
          <p:nvPr/>
        </p:nvSpPr>
        <p:spPr>
          <a:xfrm>
            <a:off x="6000750" y="6053630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不會和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Pre-train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參數差太多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E560F06-4F07-34CD-604D-80FE3C95814F}"/>
              </a:ext>
            </a:extLst>
          </p:cNvPr>
          <p:cNvSpPr txBox="1"/>
          <p:nvPr/>
        </p:nvSpPr>
        <p:spPr>
          <a:xfrm>
            <a:off x="6435325" y="1358149"/>
            <a:ext cx="445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EE768D-D751-8802-B401-B822A2A2BA9F}"/>
              </a:ext>
            </a:extLst>
          </p:cNvPr>
          <p:cNvSpPr txBox="1"/>
          <p:nvPr/>
        </p:nvSpPr>
        <p:spPr>
          <a:xfrm>
            <a:off x="1210429" y="6073852"/>
            <a:ext cx="3171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GPT-3,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PaLM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7E1A6C-081E-9AEF-EE38-FF344C9340FE}"/>
              </a:ext>
            </a:extLst>
          </p:cNvPr>
          <p:cNvSpPr txBox="1"/>
          <p:nvPr/>
        </p:nvSpPr>
        <p:spPr>
          <a:xfrm>
            <a:off x="8990286" y="4355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https://memes.tw/wtf/248800</a:t>
            </a:r>
          </a:p>
        </p:txBody>
      </p:sp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C20B2F8E-D782-B457-15F9-0AEB71C5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360" y="1926158"/>
            <a:ext cx="1166420" cy="11664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B6EB8E-376F-FD4D-1B51-315D189CD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483" y="2380635"/>
            <a:ext cx="2213875" cy="322505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192135C-EC88-B01A-11EA-75637698D956}"/>
              </a:ext>
            </a:extLst>
          </p:cNvPr>
          <p:cNvSpPr txBox="1"/>
          <p:nvPr/>
        </p:nvSpPr>
        <p:spPr>
          <a:xfrm>
            <a:off x="174663" y="1881369"/>
            <a:ext cx="4675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Meta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開源了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LLaMA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41C1FA-85F4-E553-C761-A5552DA472FF}"/>
              </a:ext>
            </a:extLst>
          </p:cNvPr>
          <p:cNvSpPr txBox="1"/>
          <p:nvPr/>
        </p:nvSpPr>
        <p:spPr>
          <a:xfrm>
            <a:off x="3335894" y="290145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https://arxiv.org/abs/2302.13971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D2BC53-9089-FD98-BA45-07802168570A}"/>
              </a:ext>
            </a:extLst>
          </p:cNvPr>
          <p:cNvSpPr txBox="1"/>
          <p:nvPr/>
        </p:nvSpPr>
        <p:spPr>
          <a:xfrm>
            <a:off x="3319269" y="3706117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https://arxiv.org/abs/2307.09288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EBE6AE-D845-8D7C-F3E1-CE39A5EE64A9}"/>
              </a:ext>
            </a:extLst>
          </p:cNvPr>
          <p:cNvSpPr txBox="1"/>
          <p:nvPr/>
        </p:nvSpPr>
        <p:spPr>
          <a:xfrm>
            <a:off x="3335894" y="2478232"/>
            <a:ext cx="240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LLaMA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1: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D1C995E-6A02-53CC-2924-0B79CE2DECC8}"/>
              </a:ext>
            </a:extLst>
          </p:cNvPr>
          <p:cNvSpPr txBox="1"/>
          <p:nvPr/>
        </p:nvSpPr>
        <p:spPr>
          <a:xfrm>
            <a:off x="3319269" y="3327052"/>
            <a:ext cx="240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LLaMA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2: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776F3F9-925D-D35C-DDFD-6A92F8A4375B}"/>
              </a:ext>
            </a:extLst>
          </p:cNvPr>
          <p:cNvSpPr txBox="1"/>
          <p:nvPr/>
        </p:nvSpPr>
        <p:spPr>
          <a:xfrm>
            <a:off x="4926176" y="4332720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初始參數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DD242-48E9-A7C9-499C-02E7F04A07D1}"/>
              </a:ext>
            </a:extLst>
          </p:cNvPr>
          <p:cNvCxnSpPr>
            <a:cxnSpLocks/>
          </p:cNvCxnSpPr>
          <p:nvPr/>
        </p:nvCxnSpPr>
        <p:spPr>
          <a:xfrm>
            <a:off x="3468052" y="5837995"/>
            <a:ext cx="114775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7E8FB32-7250-AFC0-D7BB-AD7FDD19876A}"/>
              </a:ext>
            </a:extLst>
          </p:cNvPr>
          <p:cNvCxnSpPr>
            <a:cxnSpLocks/>
          </p:cNvCxnSpPr>
          <p:nvPr/>
        </p:nvCxnSpPr>
        <p:spPr>
          <a:xfrm>
            <a:off x="4664129" y="4564925"/>
            <a:ext cx="77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CFF0AE1-5AE3-7028-39F4-0581C8E4A2CD}"/>
              </a:ext>
            </a:extLst>
          </p:cNvPr>
          <p:cNvCxnSpPr>
            <a:cxnSpLocks/>
          </p:cNvCxnSpPr>
          <p:nvPr/>
        </p:nvCxnSpPr>
        <p:spPr>
          <a:xfrm flipV="1">
            <a:off x="4615803" y="4531211"/>
            <a:ext cx="0" cy="130678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4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6EF4FE7-65D1-D80D-01E6-FB81FE63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49" y="1865442"/>
            <a:ext cx="11471502" cy="441211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AE4E840-0B1B-6A15-6505-8F157F3BF7D4}"/>
              </a:ext>
            </a:extLst>
          </p:cNvPr>
          <p:cNvSpPr txBox="1"/>
          <p:nvPr/>
        </p:nvSpPr>
        <p:spPr>
          <a:xfrm>
            <a:off x="9150803" y="6330790"/>
            <a:ext cx="3041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https://vicuna.lmsys.org/</a:t>
            </a:r>
          </a:p>
        </p:txBody>
      </p:sp>
      <p:pic>
        <p:nvPicPr>
          <p:cNvPr id="4" name="Picture 2" descr="favicon">
            <a:extLst>
              <a:ext uri="{FF2B5EF4-FFF2-40B4-BE49-F238E27FC236}">
                <a16:creationId xmlns:a16="http://schemas.microsoft.com/office/drawing/2014/main" id="{350D3C31-7B58-C9DD-C74C-A5E81204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241" y="165480"/>
            <a:ext cx="1630678" cy="157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內容版面配置區 4" descr="一張含有 標誌 的圖片&#10;&#10;自動產生的描述">
            <a:extLst>
              <a:ext uri="{FF2B5EF4-FFF2-40B4-BE49-F238E27FC236}">
                <a16:creationId xmlns:a16="http://schemas.microsoft.com/office/drawing/2014/main" id="{2E159DED-8734-0C04-3227-FFAB9B240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15" y="69303"/>
            <a:ext cx="4510950" cy="17400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2A3AC0-70B3-D6D7-F799-A1DD812408DB}"/>
              </a:ext>
            </a:extLst>
          </p:cNvPr>
          <p:cNvSpPr txBox="1"/>
          <p:nvPr/>
        </p:nvSpPr>
        <p:spPr>
          <a:xfrm>
            <a:off x="224658" y="580442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https://crfm.stanford.edu/2023/03/13/alpaca.html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CD5A29-6DEC-C57B-1047-53AF4EEE9C32}"/>
              </a:ext>
            </a:extLst>
          </p:cNvPr>
          <p:cNvSpPr txBox="1"/>
          <p:nvPr/>
        </p:nvSpPr>
        <p:spPr>
          <a:xfrm>
            <a:off x="291663" y="129721"/>
            <a:ext cx="2349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Alpaca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9CEF77-6710-F6A5-88C3-3FF432E4C416}"/>
              </a:ext>
            </a:extLst>
          </p:cNvPr>
          <p:cNvSpPr txBox="1"/>
          <p:nvPr/>
        </p:nvSpPr>
        <p:spPr>
          <a:xfrm>
            <a:off x="291663" y="138394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https://lmsys.org/blog/2023-03-30-vicuna/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CA2E1FC-12E6-CE13-7BCE-7B97BA2330F8}"/>
              </a:ext>
            </a:extLst>
          </p:cNvPr>
          <p:cNvSpPr txBox="1"/>
          <p:nvPr/>
        </p:nvSpPr>
        <p:spPr>
          <a:xfrm>
            <a:off x="323195" y="958138"/>
            <a:ext cx="2349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Vicuna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12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A7CED5-39AA-AD0E-629F-A09D3028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19E012-5461-CEE0-45A8-0E556E506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/>
                </a:solidFill>
              </a:rPr>
              <a:t>u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A35A39-F0BD-9F7B-45AD-7F39ACA47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8" y="241811"/>
            <a:ext cx="3584111" cy="6374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4D5D1A8-D06E-19D1-CCC3-BFD6048128CF}"/>
              </a:ext>
            </a:extLst>
          </p:cNvPr>
          <p:cNvSpPr txBox="1"/>
          <p:nvPr/>
        </p:nvSpPr>
        <p:spPr>
          <a:xfrm>
            <a:off x="4312500" y="6294826"/>
            <a:ext cx="7545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https://www.cidianwang.com/mingj/01dc61673.htm</a:t>
            </a:r>
          </a:p>
        </p:txBody>
      </p:sp>
      <p:pic>
        <p:nvPicPr>
          <p:cNvPr id="8" name="圖片 7" descr="一張含有 天空, 戶外, 鳥類 的圖片&#10;&#10;自動產生的描述">
            <a:extLst>
              <a:ext uri="{FF2B5EF4-FFF2-40B4-BE49-F238E27FC236}">
                <a16:creationId xmlns:a16="http://schemas.microsoft.com/office/drawing/2014/main" id="{05C65F0F-7BCA-A09F-0C68-DB65D5A40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39" y="365125"/>
            <a:ext cx="5601476" cy="560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2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EDCCE-8D37-3C61-D317-8F5199B7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人人可以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大型語言模型的時代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B79649-8B1B-89E9-B66F-8F9B14EA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49" y="1271139"/>
            <a:ext cx="9174651" cy="54621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E29777D-3007-9E89-AFEC-E5926A5DE3FF}"/>
              </a:ext>
            </a:extLst>
          </p:cNvPr>
          <p:cNvSpPr txBox="1"/>
          <p:nvPr/>
        </p:nvSpPr>
        <p:spPr>
          <a:xfrm>
            <a:off x="838200" y="59961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https://arxiv.org/abs/2303.18223</a:t>
            </a:r>
          </a:p>
        </p:txBody>
      </p:sp>
    </p:spTree>
    <p:extLst>
      <p:ext uri="{BB962C8B-B14F-4D97-AF65-F5344CB8AC3E}">
        <p14:creationId xmlns:p14="http://schemas.microsoft.com/office/powerpoint/2010/main" val="12766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E19CF-657E-A072-BE87-F13F8500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但如果只靠人類老師教的話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形 4" descr="女教授 以實心填滿">
            <a:extLst>
              <a:ext uri="{FF2B5EF4-FFF2-40B4-BE49-F238E27FC236}">
                <a16:creationId xmlns:a16="http://schemas.microsoft.com/office/drawing/2014/main" id="{53028444-826B-999E-F393-8D380C729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804" y="1739599"/>
            <a:ext cx="1311950" cy="13119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D39740E-E629-C916-93C8-589FE25A5CEA}"/>
              </a:ext>
            </a:extLst>
          </p:cNvPr>
          <p:cNvSpPr txBox="1"/>
          <p:nvPr/>
        </p:nvSpPr>
        <p:spPr>
          <a:xfrm>
            <a:off x="2324754" y="1866565"/>
            <a:ext cx="2036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8C2DE3-5034-1748-C2AC-55CE75659033}"/>
              </a:ext>
            </a:extLst>
          </p:cNvPr>
          <p:cNvSpPr txBox="1"/>
          <p:nvPr/>
        </p:nvSpPr>
        <p:spPr>
          <a:xfrm>
            <a:off x="5264149" y="1620403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15CA6B-AFFE-5CD8-86BD-756E0B2A4920}"/>
              </a:ext>
            </a:extLst>
          </p:cNvPr>
          <p:cNvSpPr txBox="1"/>
          <p:nvPr/>
        </p:nvSpPr>
        <p:spPr>
          <a:xfrm>
            <a:off x="5264149" y="2118125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BF4F71-A6F8-50FC-E274-0FA6125714C9}"/>
              </a:ext>
            </a:extLst>
          </p:cNvPr>
          <p:cNvSpPr txBox="1"/>
          <p:nvPr/>
        </p:nvSpPr>
        <p:spPr>
          <a:xfrm>
            <a:off x="5264149" y="268644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E008A6-685C-CA0A-9634-DC357B84BFE1}"/>
              </a:ext>
            </a:extLst>
          </p:cNvPr>
          <p:cNvSpPr txBox="1"/>
          <p:nvPr/>
        </p:nvSpPr>
        <p:spPr>
          <a:xfrm>
            <a:off x="5264149" y="3184170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AB423-2E6B-B53E-0ECD-796AF1023961}"/>
              </a:ext>
            </a:extLst>
          </p:cNvPr>
          <p:cNvSpPr txBox="1"/>
          <p:nvPr/>
        </p:nvSpPr>
        <p:spPr>
          <a:xfrm>
            <a:off x="9493249" y="5773261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359408-1F99-0192-573C-F191586E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617" y="3939155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63B6D60-DD0F-00B4-18BB-21819ACE98C0}"/>
              </a:ext>
            </a:extLst>
          </p:cNvPr>
          <p:cNvSpPr/>
          <p:nvPr/>
        </p:nvSpPr>
        <p:spPr>
          <a:xfrm>
            <a:off x="5031536" y="1487415"/>
            <a:ext cx="6589381" cy="2345082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0DF1D6DD-3817-1C77-6E78-59FCE99DD38A}"/>
              </a:ext>
            </a:extLst>
          </p:cNvPr>
          <p:cNvSpPr/>
          <p:nvPr/>
        </p:nvSpPr>
        <p:spPr>
          <a:xfrm>
            <a:off x="4360987" y="2082068"/>
            <a:ext cx="563379" cy="8352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5343B-220F-3830-1C03-59069186524B}"/>
              </a:ext>
            </a:extLst>
          </p:cNvPr>
          <p:cNvSpPr txBox="1"/>
          <p:nvPr/>
        </p:nvSpPr>
        <p:spPr>
          <a:xfrm>
            <a:off x="624668" y="3221726"/>
            <a:ext cx="435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人力很貴，無法蒐集太多資料</a:t>
            </a:r>
          </a:p>
        </p:txBody>
      </p:sp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C324484D-D5AE-5147-FB51-AAF522996691}"/>
              </a:ext>
            </a:extLst>
          </p:cNvPr>
          <p:cNvSpPr/>
          <p:nvPr/>
        </p:nvSpPr>
        <p:spPr>
          <a:xfrm>
            <a:off x="2590800" y="4762500"/>
            <a:ext cx="6000750" cy="1162050"/>
          </a:xfrm>
          <a:prstGeom prst="wedgeRoundRectCallout">
            <a:avLst>
              <a:gd name="adj1" fmla="val 62976"/>
              <a:gd name="adj2" fmla="val 51025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如果輸入出現「最」，就回答「玉山」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完全符合訓練資料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82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4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E19CF-657E-A072-BE87-F13F8500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但如果只靠人類老師教的話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形 4" descr="女教授 以實心填滿">
            <a:extLst>
              <a:ext uri="{FF2B5EF4-FFF2-40B4-BE49-F238E27FC236}">
                <a16:creationId xmlns:a16="http://schemas.microsoft.com/office/drawing/2014/main" id="{53028444-826B-999E-F393-8D380C729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804" y="1739599"/>
            <a:ext cx="1311950" cy="13119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D39740E-E629-C916-93C8-589FE25A5CEA}"/>
              </a:ext>
            </a:extLst>
          </p:cNvPr>
          <p:cNvSpPr txBox="1"/>
          <p:nvPr/>
        </p:nvSpPr>
        <p:spPr>
          <a:xfrm>
            <a:off x="2324754" y="1866565"/>
            <a:ext cx="2036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8C2DE3-5034-1748-C2AC-55CE75659033}"/>
              </a:ext>
            </a:extLst>
          </p:cNvPr>
          <p:cNvSpPr txBox="1"/>
          <p:nvPr/>
        </p:nvSpPr>
        <p:spPr>
          <a:xfrm>
            <a:off x="5264149" y="1620403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15CA6B-AFFE-5CD8-86BD-756E0B2A4920}"/>
              </a:ext>
            </a:extLst>
          </p:cNvPr>
          <p:cNvSpPr txBox="1"/>
          <p:nvPr/>
        </p:nvSpPr>
        <p:spPr>
          <a:xfrm>
            <a:off x="5264149" y="2118125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BF4F71-A6F8-50FC-E274-0FA6125714C9}"/>
              </a:ext>
            </a:extLst>
          </p:cNvPr>
          <p:cNvSpPr txBox="1"/>
          <p:nvPr/>
        </p:nvSpPr>
        <p:spPr>
          <a:xfrm>
            <a:off x="5264149" y="268644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E008A6-685C-CA0A-9634-DC357B84BFE1}"/>
              </a:ext>
            </a:extLst>
          </p:cNvPr>
          <p:cNvSpPr txBox="1"/>
          <p:nvPr/>
        </p:nvSpPr>
        <p:spPr>
          <a:xfrm>
            <a:off x="5264149" y="3184170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AB423-2E6B-B53E-0ECD-796AF1023961}"/>
              </a:ext>
            </a:extLst>
          </p:cNvPr>
          <p:cNvSpPr txBox="1"/>
          <p:nvPr/>
        </p:nvSpPr>
        <p:spPr>
          <a:xfrm>
            <a:off x="9493249" y="5773261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359408-1F99-0192-573C-F191586E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617" y="3939155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6494AC0-DB4F-5A3C-FBEE-7AC5A2040DA0}"/>
              </a:ext>
            </a:extLst>
          </p:cNvPr>
          <p:cNvSpPr/>
          <p:nvPr/>
        </p:nvSpPr>
        <p:spPr>
          <a:xfrm>
            <a:off x="4851650" y="4232094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316873B-6FA8-DF6F-839B-00D40CC93D0A}"/>
              </a:ext>
            </a:extLst>
          </p:cNvPr>
          <p:cNvSpPr txBox="1"/>
          <p:nvPr/>
        </p:nvSpPr>
        <p:spPr>
          <a:xfrm>
            <a:off x="838200" y="4399488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FA6B6B7-C976-A72B-5C4E-3DB534C96BFE}"/>
              </a:ext>
            </a:extLst>
          </p:cNvPr>
          <p:cNvCxnSpPr>
            <a:cxnSpLocks/>
          </p:cNvCxnSpPr>
          <p:nvPr/>
        </p:nvCxnSpPr>
        <p:spPr>
          <a:xfrm>
            <a:off x="4093148" y="4650848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57035D9-E7B9-0670-947C-FA8E4E12D914}"/>
              </a:ext>
            </a:extLst>
          </p:cNvPr>
          <p:cNvCxnSpPr>
            <a:cxnSpLocks/>
          </p:cNvCxnSpPr>
          <p:nvPr/>
        </p:nvCxnSpPr>
        <p:spPr>
          <a:xfrm>
            <a:off x="6620664" y="4650848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0C95A3-6157-0B93-308A-456B17A21D81}"/>
              </a:ext>
            </a:extLst>
          </p:cNvPr>
          <p:cNvSpPr txBox="1"/>
          <p:nvPr/>
        </p:nvSpPr>
        <p:spPr>
          <a:xfrm>
            <a:off x="7333261" y="4447012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80E44F46-C5F2-7A11-B1A3-8DB08CC82B92}"/>
              </a:ext>
            </a:extLst>
          </p:cNvPr>
          <p:cNvSpPr/>
          <p:nvPr/>
        </p:nvSpPr>
        <p:spPr>
          <a:xfrm>
            <a:off x="4851650" y="5458688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7A62CF7-3768-4D5B-AF8E-8DDAD00BADEF}"/>
              </a:ext>
            </a:extLst>
          </p:cNvPr>
          <p:cNvCxnSpPr>
            <a:cxnSpLocks/>
          </p:cNvCxnSpPr>
          <p:nvPr/>
        </p:nvCxnSpPr>
        <p:spPr>
          <a:xfrm>
            <a:off x="4093148" y="5877442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6646647-9862-E099-69BA-2AF9EE0F083D}"/>
              </a:ext>
            </a:extLst>
          </p:cNvPr>
          <p:cNvCxnSpPr>
            <a:cxnSpLocks/>
          </p:cNvCxnSpPr>
          <p:nvPr/>
        </p:nvCxnSpPr>
        <p:spPr>
          <a:xfrm>
            <a:off x="6620664" y="5877442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513D278-3A79-C19C-0BFC-CB16F507478A}"/>
              </a:ext>
            </a:extLst>
          </p:cNvPr>
          <p:cNvSpPr txBox="1"/>
          <p:nvPr/>
        </p:nvSpPr>
        <p:spPr>
          <a:xfrm>
            <a:off x="7333261" y="5673606"/>
            <a:ext cx="161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63B6D60-DD0F-00B4-18BB-21819ACE98C0}"/>
              </a:ext>
            </a:extLst>
          </p:cNvPr>
          <p:cNvSpPr/>
          <p:nvPr/>
        </p:nvSpPr>
        <p:spPr>
          <a:xfrm>
            <a:off x="5031536" y="1487415"/>
            <a:ext cx="6589381" cy="2345082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0DF1D6DD-3817-1C77-6E78-59FCE99DD38A}"/>
              </a:ext>
            </a:extLst>
          </p:cNvPr>
          <p:cNvSpPr/>
          <p:nvPr/>
        </p:nvSpPr>
        <p:spPr>
          <a:xfrm>
            <a:off x="4360987" y="2082068"/>
            <a:ext cx="563379" cy="8352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D5343B-220F-3830-1C03-59069186524B}"/>
              </a:ext>
            </a:extLst>
          </p:cNvPr>
          <p:cNvSpPr txBox="1"/>
          <p:nvPr/>
        </p:nvSpPr>
        <p:spPr>
          <a:xfrm>
            <a:off x="624668" y="3221726"/>
            <a:ext cx="435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人力很貴，無法蒐集太多資料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31BC48-35BD-B3C0-ACB9-25AE4B8AFFD6}"/>
              </a:ext>
            </a:extLst>
          </p:cNvPr>
          <p:cNvSpPr txBox="1"/>
          <p:nvPr/>
        </p:nvSpPr>
        <p:spPr>
          <a:xfrm>
            <a:off x="857250" y="5626182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世界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海溝在哪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？</a:t>
            </a:r>
          </a:p>
        </p:txBody>
      </p:sp>
      <p:pic>
        <p:nvPicPr>
          <p:cNvPr id="36" name="Picture 9">
            <a:extLst>
              <a:ext uri="{FF2B5EF4-FFF2-40B4-BE49-F238E27FC236}">
                <a16:creationId xmlns:a16="http://schemas.microsoft.com/office/drawing/2014/main" id="{70981B0B-5F47-79C3-715C-B327CFE6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569" y="5514974"/>
            <a:ext cx="853728" cy="8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3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1" grpId="0"/>
      <p:bldP spid="27" grpId="0" animBg="1"/>
      <p:bldP spid="31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E19CF-657E-A072-BE87-F13F8500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關鍵是用第一階段的參數作為初始參數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AB423-2E6B-B53E-0ECD-796AF1023961}"/>
              </a:ext>
            </a:extLst>
          </p:cNvPr>
          <p:cNvSpPr txBox="1"/>
          <p:nvPr/>
        </p:nvSpPr>
        <p:spPr>
          <a:xfrm>
            <a:off x="8139312" y="5582033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359408-1F99-0192-573C-F191586E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41" y="3785312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ECCE931-FC7E-BD91-66ED-4659B7CCB353}"/>
              </a:ext>
            </a:extLst>
          </p:cNvPr>
          <p:cNvSpPr txBox="1"/>
          <p:nvPr/>
        </p:nvSpPr>
        <p:spPr>
          <a:xfrm>
            <a:off x="2392803" y="5576385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42CCB8E-4652-6F13-FD3E-C9C4CCBA9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80" y="3861512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56E8E0D-3629-8B5B-40E2-E2BC2171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24" y="1758065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E757F5-EF17-FD77-1D74-4508C20899C0}"/>
              </a:ext>
            </a:extLst>
          </p:cNvPr>
          <p:cNvSpPr txBox="1"/>
          <p:nvPr/>
        </p:nvSpPr>
        <p:spPr>
          <a:xfrm>
            <a:off x="3781882" y="2117318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任何文字資料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216345-6BB9-D289-689D-D64AE0FAB55D}"/>
              </a:ext>
            </a:extLst>
          </p:cNvPr>
          <p:cNvSpPr txBox="1"/>
          <p:nvPr/>
        </p:nvSpPr>
        <p:spPr>
          <a:xfrm>
            <a:off x="9245902" y="420450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46AB635-566E-BA23-8907-1B6E0848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82" y="2036184"/>
            <a:ext cx="1166420" cy="11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6FAFE73-2CA4-5CDC-7CE4-21F8F61C51AE}"/>
              </a:ext>
            </a:extLst>
          </p:cNvPr>
          <p:cNvSpPr txBox="1"/>
          <p:nvPr/>
        </p:nvSpPr>
        <p:spPr>
          <a:xfrm>
            <a:off x="9112552" y="2118581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人類標註資料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E0BDF3B-4946-8A70-483F-1DEA8AC801AE}"/>
              </a:ext>
            </a:extLst>
          </p:cNvPr>
          <p:cNvCxnSpPr/>
          <p:nvPr/>
        </p:nvCxnSpPr>
        <p:spPr>
          <a:xfrm>
            <a:off x="2946098" y="3289031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C85337D-30CA-979B-3527-E60EE80739A2}"/>
              </a:ext>
            </a:extLst>
          </p:cNvPr>
          <p:cNvCxnSpPr>
            <a:cxnSpLocks/>
          </p:cNvCxnSpPr>
          <p:nvPr/>
        </p:nvCxnSpPr>
        <p:spPr>
          <a:xfrm>
            <a:off x="8692607" y="3289674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3E4D9A3-F8CF-6CCA-718E-FCD915D10CA6}"/>
              </a:ext>
            </a:extLst>
          </p:cNvPr>
          <p:cNvSpPr txBox="1"/>
          <p:nvPr/>
        </p:nvSpPr>
        <p:spPr>
          <a:xfrm>
            <a:off x="4911233" y="4306307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初始參數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AD0E9D-6327-1984-3E85-B49016F05049}"/>
              </a:ext>
            </a:extLst>
          </p:cNvPr>
          <p:cNvSpPr txBox="1"/>
          <p:nvPr/>
        </p:nvSpPr>
        <p:spPr>
          <a:xfrm>
            <a:off x="9112552" y="3086435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少量資料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A0298EB-7183-BDD7-DB3C-E17EC5B9F283}"/>
              </a:ext>
            </a:extLst>
          </p:cNvPr>
          <p:cNvSpPr txBox="1"/>
          <p:nvPr/>
        </p:nvSpPr>
        <p:spPr>
          <a:xfrm>
            <a:off x="3828308" y="3018847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A5E1DF9-F86C-B88A-19CE-774BBE65B729}"/>
              </a:ext>
            </a:extLst>
          </p:cNvPr>
          <p:cNvCxnSpPr>
            <a:cxnSpLocks/>
          </p:cNvCxnSpPr>
          <p:nvPr/>
        </p:nvCxnSpPr>
        <p:spPr>
          <a:xfrm>
            <a:off x="7168864" y="4594330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B98076E-57F8-C901-3C95-71ACFCF642B3}"/>
              </a:ext>
            </a:extLst>
          </p:cNvPr>
          <p:cNvCxnSpPr>
            <a:cxnSpLocks/>
          </p:cNvCxnSpPr>
          <p:nvPr/>
        </p:nvCxnSpPr>
        <p:spPr>
          <a:xfrm>
            <a:off x="3468052" y="5837995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E5B9E7C-9E21-590F-4E26-AD1303B5C323}"/>
              </a:ext>
            </a:extLst>
          </p:cNvPr>
          <p:cNvCxnSpPr>
            <a:cxnSpLocks/>
          </p:cNvCxnSpPr>
          <p:nvPr/>
        </p:nvCxnSpPr>
        <p:spPr>
          <a:xfrm>
            <a:off x="4630876" y="4564925"/>
            <a:ext cx="77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3E7EE504-3EC9-EFB4-0BF2-B9CDEA45B484}"/>
              </a:ext>
            </a:extLst>
          </p:cNvPr>
          <p:cNvCxnSpPr>
            <a:cxnSpLocks/>
          </p:cNvCxnSpPr>
          <p:nvPr/>
        </p:nvCxnSpPr>
        <p:spPr>
          <a:xfrm flipV="1">
            <a:off x="4582550" y="4531211"/>
            <a:ext cx="0" cy="130678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034678B-C2B7-7F34-1BE0-139B9E496914}"/>
              </a:ext>
            </a:extLst>
          </p:cNvPr>
          <p:cNvSpPr txBox="1"/>
          <p:nvPr/>
        </p:nvSpPr>
        <p:spPr>
          <a:xfrm>
            <a:off x="649164" y="4555698"/>
            <a:ext cx="20089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</a:t>
            </a: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64BB938-828D-B5EE-B7AF-FFDE3A913C27}"/>
              </a:ext>
            </a:extLst>
          </p:cNvPr>
          <p:cNvSpPr txBox="1"/>
          <p:nvPr/>
        </p:nvSpPr>
        <p:spPr>
          <a:xfrm>
            <a:off x="6000750" y="6053630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不會和第一階段參數差太多 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E560F06-4F07-34CD-604D-80FE3C95814F}"/>
              </a:ext>
            </a:extLst>
          </p:cNvPr>
          <p:cNvSpPr txBox="1"/>
          <p:nvPr/>
        </p:nvSpPr>
        <p:spPr>
          <a:xfrm>
            <a:off x="6435325" y="1358149"/>
            <a:ext cx="445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5942C60-D34A-9B35-4B3C-24DBCC4B9B48}"/>
              </a:ext>
            </a:extLst>
          </p:cNvPr>
          <p:cNvCxnSpPr>
            <a:cxnSpLocks/>
          </p:cNvCxnSpPr>
          <p:nvPr/>
        </p:nvCxnSpPr>
        <p:spPr>
          <a:xfrm>
            <a:off x="8662692" y="1786119"/>
            <a:ext cx="17957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8F1AE9A-8A04-ADD0-3F7B-07C91F57E6B5}"/>
              </a:ext>
            </a:extLst>
          </p:cNvPr>
          <p:cNvSpPr txBox="1"/>
          <p:nvPr/>
        </p:nvSpPr>
        <p:spPr>
          <a:xfrm>
            <a:off x="1210429" y="6073852"/>
            <a:ext cx="3171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GPT-3, </a:t>
            </a:r>
            <a:r>
              <a:rPr lang="en-US" altLang="zh-TW" sz="28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PaLM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22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36" grpId="0"/>
      <p:bldP spid="38" grpId="0"/>
      <p:bldP spid="48" grpId="0"/>
      <p:bldP spid="49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AB4D6-5D94-5C27-DC2D-22D5723E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關鍵是用第一階段的參數作為初始參數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F4C4E5-77F7-0E05-1A73-5F172ED53B26}"/>
              </a:ext>
            </a:extLst>
          </p:cNvPr>
          <p:cNvSpPr txBox="1"/>
          <p:nvPr/>
        </p:nvSpPr>
        <p:spPr>
          <a:xfrm>
            <a:off x="8139312" y="5582033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6D2250-B072-3986-6FC9-ABF9EF93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41" y="3785312"/>
            <a:ext cx="1690133" cy="1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6B0AF2-D920-1CD4-EDAD-03ACB890C8CA}"/>
              </a:ext>
            </a:extLst>
          </p:cNvPr>
          <p:cNvSpPr txBox="1"/>
          <p:nvPr/>
        </p:nvSpPr>
        <p:spPr>
          <a:xfrm>
            <a:off x="9245902" y="420450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4E5F4A4-A97D-13B2-08E6-C9D1256F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82" y="2036184"/>
            <a:ext cx="1166420" cy="11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E93CC41-DA64-44C6-20C4-05F9BBB553E3}"/>
              </a:ext>
            </a:extLst>
          </p:cNvPr>
          <p:cNvSpPr txBox="1"/>
          <p:nvPr/>
        </p:nvSpPr>
        <p:spPr>
          <a:xfrm>
            <a:off x="9112552" y="2118581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人類標註資料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B0F7042-4C36-B4D5-2CE0-9C3961A244EB}"/>
              </a:ext>
            </a:extLst>
          </p:cNvPr>
          <p:cNvCxnSpPr>
            <a:cxnSpLocks/>
          </p:cNvCxnSpPr>
          <p:nvPr/>
        </p:nvCxnSpPr>
        <p:spPr>
          <a:xfrm>
            <a:off x="8692607" y="3289674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01243B-70E0-DF5E-6DF5-7DED29079818}"/>
              </a:ext>
            </a:extLst>
          </p:cNvPr>
          <p:cNvSpPr txBox="1"/>
          <p:nvPr/>
        </p:nvSpPr>
        <p:spPr>
          <a:xfrm>
            <a:off x="9112552" y="3086435"/>
            <a:ext cx="185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少量資料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BA4C2EE-6178-D68B-C1DD-3FB7525474F1}"/>
              </a:ext>
            </a:extLst>
          </p:cNvPr>
          <p:cNvCxnSpPr>
            <a:cxnSpLocks/>
          </p:cNvCxnSpPr>
          <p:nvPr/>
        </p:nvCxnSpPr>
        <p:spPr>
          <a:xfrm>
            <a:off x="7168864" y="4594330"/>
            <a:ext cx="11228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A91CCC-1874-04C7-8F8B-A12D38486EAA}"/>
              </a:ext>
            </a:extLst>
          </p:cNvPr>
          <p:cNvSpPr txBox="1"/>
          <p:nvPr/>
        </p:nvSpPr>
        <p:spPr>
          <a:xfrm>
            <a:off x="6435325" y="1358149"/>
            <a:ext cx="445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Instruction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微軟正黑體" panose="020B0604030504040204" pitchFamily="34" charset="-120"/>
                <a:cs typeface="+mn-cs"/>
              </a:rPr>
              <a:t>Fine-tuning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11C0836-58AF-2CF3-8BC8-57E7CC349E37}"/>
              </a:ext>
            </a:extLst>
          </p:cNvPr>
          <p:cNvSpPr txBox="1"/>
          <p:nvPr/>
        </p:nvSpPr>
        <p:spPr>
          <a:xfrm>
            <a:off x="933175" y="1737985"/>
            <a:ext cx="170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Adapter </a:t>
            </a:r>
            <a:endParaRPr lang="zh-TW" altLang="en-US" sz="2800" b="1" u="sng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5A22FB9-5F35-8868-229D-27925476F6E2}"/>
              </a:ext>
            </a:extLst>
          </p:cNvPr>
          <p:cNvSpPr txBox="1"/>
          <p:nvPr/>
        </p:nvSpPr>
        <p:spPr>
          <a:xfrm>
            <a:off x="2403765" y="1765130"/>
            <a:ext cx="170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e.g. </a:t>
            </a:r>
            <a:r>
              <a:rPr lang="en-US" altLang="zh-TW" sz="2800" dirty="0" err="1"/>
              <a:t>LoRA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96EF7B6-85C9-49E3-B5F1-46DB98B77FAE}"/>
                  </a:ext>
                </a:extLst>
              </p:cNvPr>
              <p:cNvSpPr txBox="1"/>
              <p:nvPr/>
            </p:nvSpPr>
            <p:spPr>
              <a:xfrm>
                <a:off x="1169529" y="3236803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96EF7B6-85C9-49E3-B5F1-46DB98B77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29" y="3236803"/>
                <a:ext cx="3743012" cy="430887"/>
              </a:xfrm>
              <a:prstGeom prst="rect">
                <a:avLst/>
              </a:prstGeom>
              <a:blipFill>
                <a:blip r:embed="rId5"/>
                <a:stretch>
                  <a:fillRect t="-23944" r="-3909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F23DFB7F-E7AD-D330-486F-C7707487C00E}"/>
              </a:ext>
            </a:extLst>
          </p:cNvPr>
          <p:cNvGrpSpPr/>
          <p:nvPr/>
        </p:nvGrpSpPr>
        <p:grpSpPr>
          <a:xfrm>
            <a:off x="971929" y="2696016"/>
            <a:ext cx="4878962" cy="476346"/>
            <a:chOff x="3260193" y="1534990"/>
            <a:chExt cx="4878962" cy="476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1DE852C1-E61A-5600-F9E2-12AD8BB7C82E}"/>
                    </a:ext>
                  </a:extLst>
                </p:cNvPr>
                <p:cNvSpPr txBox="1"/>
                <p:nvPr/>
              </p:nvSpPr>
              <p:spPr>
                <a:xfrm>
                  <a:off x="5220536" y="1534990"/>
                  <a:ext cx="291861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1DE852C1-E61A-5600-F9E2-12AD8BB7C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536" y="1534990"/>
                  <a:ext cx="2918619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841165D7-AB69-C283-BFA7-7A67E669A757}"/>
                </a:ext>
              </a:extLst>
            </p:cNvPr>
            <p:cNvSpPr txBox="1"/>
            <p:nvPr/>
          </p:nvSpPr>
          <p:spPr>
            <a:xfrm>
              <a:off x="6137917" y="1536411"/>
              <a:ext cx="1737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未完成句子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69F830B5-5D3B-EB13-270F-77456452A3C0}"/>
                </a:ext>
              </a:extLst>
            </p:cNvPr>
            <p:cNvSpPr txBox="1"/>
            <p:nvPr/>
          </p:nvSpPr>
          <p:spPr>
            <a:xfrm>
              <a:off x="3260193" y="1549671"/>
              <a:ext cx="2204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下一個</a:t>
              </a:r>
              <a:r>
                <a:rPr kumimoji="0" lang="zh-TW" altLang="en-US" sz="2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2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token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D5F3048-AB33-FCA7-A925-5F51FCAA9304}"/>
                  </a:ext>
                </a:extLst>
              </p:cNvPr>
              <p:cNvSpPr txBox="1"/>
              <p:nvPr/>
            </p:nvSpPr>
            <p:spPr>
              <a:xfrm>
                <a:off x="1564851" y="3759477"/>
                <a:ext cx="38309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0.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5,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=2.7,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=−0.5,…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D5F3048-AB33-FCA7-A925-5F51FCAA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51" y="3759477"/>
                <a:ext cx="3830985" cy="369332"/>
              </a:xfrm>
              <a:prstGeom prst="rect">
                <a:avLst/>
              </a:prstGeom>
              <a:blipFill>
                <a:blip r:embed="rId7"/>
                <a:stretch>
                  <a:fillRect l="-159" t="-25000" b="-5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4A8B4C78-F369-E554-0FC7-C24F3B8638C3}"/>
              </a:ext>
            </a:extLst>
          </p:cNvPr>
          <p:cNvSpPr txBox="1"/>
          <p:nvPr/>
        </p:nvSpPr>
        <p:spPr>
          <a:xfrm>
            <a:off x="5313942" y="5601447"/>
            <a:ext cx="17921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+…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x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 y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A867EB-ADC0-DE64-2FCF-AD7D1BA93A88}"/>
              </a:ext>
            </a:extLst>
          </p:cNvPr>
          <p:cNvSpPr txBox="1"/>
          <p:nvPr/>
        </p:nvSpPr>
        <p:spPr>
          <a:xfrm>
            <a:off x="4911233" y="4306307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初始參數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EADD49E-2C09-2579-3B66-DFBFD60D1BD6}"/>
              </a:ext>
            </a:extLst>
          </p:cNvPr>
          <p:cNvSpPr/>
          <p:nvPr/>
        </p:nvSpPr>
        <p:spPr>
          <a:xfrm>
            <a:off x="838200" y="2576945"/>
            <a:ext cx="5257800" cy="1683903"/>
          </a:xfrm>
          <a:prstGeom prst="round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5797E2D-7C1E-19E1-21D8-D7D8008C9DFF}"/>
              </a:ext>
            </a:extLst>
          </p:cNvPr>
          <p:cNvGrpSpPr/>
          <p:nvPr/>
        </p:nvGrpSpPr>
        <p:grpSpPr>
          <a:xfrm>
            <a:off x="838200" y="4907054"/>
            <a:ext cx="6428584" cy="1778732"/>
            <a:chOff x="838200" y="4907054"/>
            <a:chExt cx="6428584" cy="1778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2FC88AFD-3A48-E7EB-121A-7CA9668B4900}"/>
                    </a:ext>
                  </a:extLst>
                </p:cNvPr>
                <p:cNvSpPr txBox="1"/>
                <p:nvPr/>
              </p:nvSpPr>
              <p:spPr>
                <a:xfrm>
                  <a:off x="1169529" y="5581819"/>
                  <a:ext cx="37430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US" altLang="zh-TW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…a…b…c…d…e…f…g……</a:t>
                  </a:r>
                  <a:endPara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2FC88AFD-3A48-E7EB-121A-7CA9668B4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29" y="5581819"/>
                  <a:ext cx="3743012" cy="430887"/>
                </a:xfrm>
                <a:prstGeom prst="rect">
                  <a:avLst/>
                </a:prstGeom>
                <a:blipFill>
                  <a:blip r:embed="rId8"/>
                  <a:stretch>
                    <a:fillRect t="-24286" r="-3909" b="-514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94A20DA0-2DF9-23D6-2511-A7CC04A70238}"/>
                </a:ext>
              </a:extLst>
            </p:cNvPr>
            <p:cNvGrpSpPr/>
            <p:nvPr/>
          </p:nvGrpSpPr>
          <p:grpSpPr>
            <a:xfrm>
              <a:off x="971929" y="5002932"/>
              <a:ext cx="4878962" cy="476346"/>
              <a:chOff x="3260193" y="1534990"/>
              <a:chExt cx="4878962" cy="476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52B209BB-F91C-C592-0E06-BE7A81417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220536" y="1534990"/>
                    <a:ext cx="2918619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kumimoji="0" lang="zh-TW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52B209BB-F91C-C592-0E06-BE7A81417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0536" y="1534990"/>
                    <a:ext cx="2918619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8E7CFF95-9712-E508-3E64-5FB611D32E08}"/>
                  </a:ext>
                </a:extLst>
              </p:cNvPr>
              <p:cNvSpPr txBox="1"/>
              <p:nvPr/>
            </p:nvSpPr>
            <p:spPr>
              <a:xfrm>
                <a:off x="6137917" y="1536411"/>
                <a:ext cx="17375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未完成句子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145CF97-AE68-84A6-223F-43B0CD4EF0EB}"/>
                  </a:ext>
                </a:extLst>
              </p:cNvPr>
              <p:cNvSpPr txBox="1"/>
              <p:nvPr/>
            </p:nvSpPr>
            <p:spPr>
              <a:xfrm>
                <a:off x="3260193" y="1549671"/>
                <a:ext cx="2204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下一個</a:t>
                </a:r>
                <a:r>
                  <a:rPr kumimoji="0" lang="zh-TW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token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9FAB8B91-D0C1-3FCE-37EE-8E7DA1D171E2}"/>
                    </a:ext>
                  </a:extLst>
                </p:cNvPr>
                <p:cNvSpPr txBox="1"/>
                <p:nvPr/>
              </p:nvSpPr>
              <p:spPr>
                <a:xfrm>
                  <a:off x="1564851" y="6167763"/>
                  <a:ext cx="38309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0.</m:t>
                      </m:r>
                    </m:oMath>
                  </a14:m>
                  <a:r>
                    <a:rPr kumimoji="0" lang="en-US" altLang="zh-TW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5, </a:t>
                  </a:r>
                  <a14:m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=2.7,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=−0.5,…</m:t>
                      </m:r>
                    </m:oMath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9FAB8B91-D0C1-3FCE-37EE-8E7DA1D17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851" y="6167763"/>
                  <a:ext cx="383098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59" t="-25000" b="-51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C9772681-5508-B959-8F0B-37EA728CEDAC}"/>
                </a:ext>
              </a:extLst>
            </p:cNvPr>
            <p:cNvSpPr/>
            <p:nvPr/>
          </p:nvSpPr>
          <p:spPr>
            <a:xfrm>
              <a:off x="838200" y="4907054"/>
              <a:ext cx="6428584" cy="1778732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6AD362A-25B1-1B8B-B5B1-2B7BF74FB7C2}"/>
              </a:ext>
            </a:extLst>
          </p:cNvPr>
          <p:cNvCxnSpPr/>
          <p:nvPr/>
        </p:nvCxnSpPr>
        <p:spPr>
          <a:xfrm flipH="1" flipV="1">
            <a:off x="5701829" y="3801412"/>
            <a:ext cx="584434" cy="47553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059E900-A63B-B015-1459-2B11BDF79C91}"/>
              </a:ext>
            </a:extLst>
          </p:cNvPr>
          <p:cNvSpPr txBox="1"/>
          <p:nvPr/>
        </p:nvSpPr>
        <p:spPr>
          <a:xfrm>
            <a:off x="4901451" y="6013875"/>
            <a:ext cx="274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少量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4BA5E9C-3BE6-4057-887F-B7E0AE6AADC9}"/>
              </a:ext>
            </a:extLst>
          </p:cNvPr>
          <p:cNvSpPr/>
          <p:nvPr/>
        </p:nvSpPr>
        <p:spPr>
          <a:xfrm>
            <a:off x="5193995" y="5641378"/>
            <a:ext cx="1945353" cy="40656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8F5C032-A611-B488-663D-D0B6B5F7C3D3}"/>
              </a:ext>
            </a:extLst>
          </p:cNvPr>
          <p:cNvCxnSpPr>
            <a:cxnSpLocks/>
          </p:cNvCxnSpPr>
          <p:nvPr/>
        </p:nvCxnSpPr>
        <p:spPr>
          <a:xfrm flipH="1">
            <a:off x="7149181" y="5843643"/>
            <a:ext cx="10155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5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/>
      <p:bldP spid="40" grpId="0"/>
      <p:bldP spid="5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37A32-FA38-3801-446B-F6BAD518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各種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BD7173-B31E-9295-AD09-3D1AEC543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一張含有 文字, 螢幕擷取畫面, 圖表, 設計 的圖片&#10;&#10;自動產生的描述">
            <a:extLst>
              <a:ext uri="{FF2B5EF4-FFF2-40B4-BE49-F238E27FC236}">
                <a16:creationId xmlns:a16="http://schemas.microsoft.com/office/drawing/2014/main" id="{2683D645-E958-95F5-B30D-A34A83A24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673" y="54527"/>
            <a:ext cx="5804177" cy="666161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A3AC739-B35E-F5BD-49A9-0C94F657F086}"/>
              </a:ext>
            </a:extLst>
          </p:cNvPr>
          <p:cNvSpPr txBox="1"/>
          <p:nvPr/>
        </p:nvSpPr>
        <p:spPr>
          <a:xfrm>
            <a:off x="2511429" y="5846542"/>
            <a:ext cx="3401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https://arxiv.org/abs/2210.06175</a:t>
            </a:r>
          </a:p>
        </p:txBody>
      </p:sp>
      <p:pic>
        <p:nvPicPr>
          <p:cNvPr id="6" name="Google Shape;3228;p287" descr="一張含有 美工圖案, 卡通, 圖畫, 微笑 的圖片&#10;&#10;自動產生的描述">
            <a:extLst>
              <a:ext uri="{FF2B5EF4-FFF2-40B4-BE49-F238E27FC236}">
                <a16:creationId xmlns:a16="http://schemas.microsoft.com/office/drawing/2014/main" id="{806FD7EF-EF47-D928-19F4-A4E8F0F548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033" y="2081322"/>
            <a:ext cx="2664295" cy="38399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232B88-0EF3-8B37-1B7C-BD825353BC49}"/>
              </a:ext>
            </a:extLst>
          </p:cNvPr>
          <p:cNvSpPr txBox="1"/>
          <p:nvPr/>
        </p:nvSpPr>
        <p:spPr>
          <a:xfrm>
            <a:off x="939318" y="1296491"/>
            <a:ext cx="327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固定或插入不同參數</a:t>
            </a:r>
          </a:p>
        </p:txBody>
      </p:sp>
    </p:spTree>
    <p:extLst>
      <p:ext uri="{BB962C8B-B14F-4D97-AF65-F5344CB8AC3E}">
        <p14:creationId xmlns:p14="http://schemas.microsoft.com/office/powerpoint/2010/main" val="51170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027224-645F-B240-4E8A-997AAC6A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關鍵是用第一階段的參數作為初始參數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749D21-BC48-4DF6-ED97-18EC84DB1392}"/>
              </a:ext>
            </a:extLst>
          </p:cNvPr>
          <p:cNvSpPr txBox="1"/>
          <p:nvPr/>
        </p:nvSpPr>
        <p:spPr>
          <a:xfrm>
            <a:off x="2392803" y="5576385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001EBE-C6EB-BD9B-2C24-A5E792688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80" y="3861512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76E52A9-18B8-E37C-CE7E-D25BC263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24" y="1758065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873B38B-488C-D9AC-08B5-E889416B8FF1}"/>
              </a:ext>
            </a:extLst>
          </p:cNvPr>
          <p:cNvSpPr txBox="1"/>
          <p:nvPr/>
        </p:nvSpPr>
        <p:spPr>
          <a:xfrm>
            <a:off x="3781882" y="2117318"/>
            <a:ext cx="16180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任何文字資料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FACDEE1-B6AD-D74F-EBDE-5C0572A5784A}"/>
              </a:ext>
            </a:extLst>
          </p:cNvPr>
          <p:cNvCxnSpPr/>
          <p:nvPr/>
        </p:nvCxnSpPr>
        <p:spPr>
          <a:xfrm>
            <a:off x="2946098" y="3289031"/>
            <a:ext cx="0" cy="4168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19C365-A495-196A-5893-AF023F8E4E34}"/>
              </a:ext>
            </a:extLst>
          </p:cNvPr>
          <p:cNvSpPr txBox="1"/>
          <p:nvPr/>
        </p:nvSpPr>
        <p:spPr>
          <a:xfrm>
            <a:off x="678926" y="4603711"/>
            <a:ext cx="2008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FD8745B-00BF-D045-E1BE-9AC813AEF5DC}"/>
              </a:ext>
            </a:extLst>
          </p:cNvPr>
          <p:cNvSpPr/>
          <p:nvPr/>
        </p:nvSpPr>
        <p:spPr>
          <a:xfrm>
            <a:off x="7796634" y="3396157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249407-BF11-11C1-5331-6A28FE306ED7}"/>
              </a:ext>
            </a:extLst>
          </p:cNvPr>
          <p:cNvSpPr txBox="1"/>
          <p:nvPr/>
        </p:nvSpPr>
        <p:spPr>
          <a:xfrm>
            <a:off x="4708621" y="3565028"/>
            <a:ext cx="246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F3FB890-2124-66B4-C891-3885709E9FB0}"/>
              </a:ext>
            </a:extLst>
          </p:cNvPr>
          <p:cNvCxnSpPr>
            <a:cxnSpLocks/>
          </p:cNvCxnSpPr>
          <p:nvPr/>
        </p:nvCxnSpPr>
        <p:spPr>
          <a:xfrm>
            <a:off x="7038132" y="381491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30128CD-8C62-F891-D319-E1ED0109374E}"/>
              </a:ext>
            </a:extLst>
          </p:cNvPr>
          <p:cNvCxnSpPr>
            <a:cxnSpLocks/>
          </p:cNvCxnSpPr>
          <p:nvPr/>
        </p:nvCxnSpPr>
        <p:spPr>
          <a:xfrm>
            <a:off x="9565648" y="381491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7B909BE-78E0-0C3C-70EB-AA104ED08DF2}"/>
              </a:ext>
            </a:extLst>
          </p:cNvPr>
          <p:cNvSpPr txBox="1"/>
          <p:nvPr/>
        </p:nvSpPr>
        <p:spPr>
          <a:xfrm>
            <a:off x="10278245" y="3611075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FB91C95-4164-B3A7-21A0-23BE9EB3482C}"/>
              </a:ext>
            </a:extLst>
          </p:cNvPr>
          <p:cNvSpPr/>
          <p:nvPr/>
        </p:nvSpPr>
        <p:spPr>
          <a:xfrm>
            <a:off x="7796634" y="4419571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5110AD9-C4AB-76BD-DBCA-822DA38CFDE7}"/>
              </a:ext>
            </a:extLst>
          </p:cNvPr>
          <p:cNvCxnSpPr>
            <a:cxnSpLocks/>
          </p:cNvCxnSpPr>
          <p:nvPr/>
        </p:nvCxnSpPr>
        <p:spPr>
          <a:xfrm>
            <a:off x="7038132" y="483832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6D8C29B-D58F-70DE-AD95-2B1FCCA79ADE}"/>
              </a:ext>
            </a:extLst>
          </p:cNvPr>
          <p:cNvCxnSpPr>
            <a:cxnSpLocks/>
          </p:cNvCxnSpPr>
          <p:nvPr/>
        </p:nvCxnSpPr>
        <p:spPr>
          <a:xfrm>
            <a:off x="9565648" y="483832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C1A7014-CCB4-639F-B00C-93CF5C93CDCB}"/>
              </a:ext>
            </a:extLst>
          </p:cNvPr>
          <p:cNvSpPr txBox="1"/>
          <p:nvPr/>
        </p:nvSpPr>
        <p:spPr>
          <a:xfrm>
            <a:off x="10278245" y="4634489"/>
            <a:ext cx="161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聖母峰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969CB25-C510-B9FB-C94B-CC62207314E7}"/>
              </a:ext>
            </a:extLst>
          </p:cNvPr>
          <p:cNvSpPr txBox="1"/>
          <p:nvPr/>
        </p:nvSpPr>
        <p:spPr>
          <a:xfrm>
            <a:off x="4708621" y="4562725"/>
            <a:ext cx="246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世界最高的山是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91A87E-7941-3D1E-3BF3-C1ABF15D1779}"/>
              </a:ext>
            </a:extLst>
          </p:cNvPr>
          <p:cNvSpPr txBox="1"/>
          <p:nvPr/>
        </p:nvSpPr>
        <p:spPr>
          <a:xfrm>
            <a:off x="5501806" y="2261163"/>
            <a:ext cx="284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第一階段參數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C9C1754-9BB9-EEB1-DB01-E34DFD518A27}"/>
              </a:ext>
            </a:extLst>
          </p:cNvPr>
          <p:cNvSpPr txBox="1"/>
          <p:nvPr/>
        </p:nvSpPr>
        <p:spPr>
          <a:xfrm>
            <a:off x="5028448" y="2760509"/>
            <a:ext cx="6058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不會僅憑簡單的規則做文字接龍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B3519A3-323E-6892-E77A-EB9B07BBA5B9}"/>
              </a:ext>
            </a:extLst>
          </p:cNvPr>
          <p:cNvSpPr/>
          <p:nvPr/>
        </p:nvSpPr>
        <p:spPr>
          <a:xfrm>
            <a:off x="7801888" y="5436133"/>
            <a:ext cx="1693981" cy="8460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A6BA3E2-9C45-484D-D2B0-356EE8DD57E9}"/>
              </a:ext>
            </a:extLst>
          </p:cNvPr>
          <p:cNvCxnSpPr>
            <a:cxnSpLocks/>
          </p:cNvCxnSpPr>
          <p:nvPr/>
        </p:nvCxnSpPr>
        <p:spPr>
          <a:xfrm>
            <a:off x="7043386" y="5854887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3AC4B59-5538-5427-4058-761A74978574}"/>
              </a:ext>
            </a:extLst>
          </p:cNvPr>
          <p:cNvCxnSpPr>
            <a:cxnSpLocks/>
          </p:cNvCxnSpPr>
          <p:nvPr/>
        </p:nvCxnSpPr>
        <p:spPr>
          <a:xfrm>
            <a:off x="9570902" y="5854887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18143AA-EF4C-924F-4087-A4501F242B5E}"/>
              </a:ext>
            </a:extLst>
          </p:cNvPr>
          <p:cNvSpPr txBox="1"/>
          <p:nvPr/>
        </p:nvSpPr>
        <p:spPr>
          <a:xfrm>
            <a:off x="10245399" y="5593901"/>
            <a:ext cx="161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你猜猜看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FDB9258-0BF5-F69D-DB23-C9B0A7A200B2}"/>
              </a:ext>
            </a:extLst>
          </p:cNvPr>
          <p:cNvSpPr txBox="1"/>
          <p:nvPr/>
        </p:nvSpPr>
        <p:spPr>
          <a:xfrm>
            <a:off x="3895683" y="5599840"/>
            <a:ext cx="2932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台灣最高的山是哪座？</a:t>
            </a:r>
          </a:p>
        </p:txBody>
      </p:sp>
      <p:sp>
        <p:nvSpPr>
          <p:cNvPr id="38" name="語音泡泡: 圓角矩形 37">
            <a:extLst>
              <a:ext uri="{FF2B5EF4-FFF2-40B4-BE49-F238E27FC236}">
                <a16:creationId xmlns:a16="http://schemas.microsoft.com/office/drawing/2014/main" id="{AD1F58A6-0A86-BFFC-6A67-5AD2ECE815A5}"/>
              </a:ext>
            </a:extLst>
          </p:cNvPr>
          <p:cNvSpPr/>
          <p:nvPr/>
        </p:nvSpPr>
        <p:spPr>
          <a:xfrm>
            <a:off x="8252686" y="1384742"/>
            <a:ext cx="3743558" cy="966698"/>
          </a:xfrm>
          <a:prstGeom prst="wedgeRoundRectCallout">
            <a:avLst>
              <a:gd name="adj1" fmla="val -61778"/>
              <a:gd name="adj2" fmla="val 39270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如果輸入出現「台灣最高的山」，可以接「玉山」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F7B87D7-581C-F3BB-EBF9-143B344EAAED}"/>
              </a:ext>
            </a:extLst>
          </p:cNvPr>
          <p:cNvSpPr txBox="1"/>
          <p:nvPr/>
        </p:nvSpPr>
        <p:spPr>
          <a:xfrm>
            <a:off x="1210429" y="6073852"/>
            <a:ext cx="3171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GPT-3, </a:t>
            </a:r>
            <a:r>
              <a:rPr lang="en-US" altLang="zh-TW" sz="28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PaLM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645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8" grpId="0" animBg="1"/>
    </p:bld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2188</Words>
  <Application>Microsoft Macintosh PowerPoint</Application>
  <PresentationFormat>宽屏</PresentationFormat>
  <Paragraphs>418</Paragraphs>
  <Slides>37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-apple-system</vt:lpstr>
      <vt:lpstr>微軟正黑體</vt:lpstr>
      <vt:lpstr>Aptos</vt:lpstr>
      <vt:lpstr>Aptos Display</vt:lpstr>
      <vt:lpstr>Arial</vt:lpstr>
      <vt:lpstr>Calibri</vt:lpstr>
      <vt:lpstr>Calibri Light</vt:lpstr>
      <vt:lpstr>Cambria Math</vt:lpstr>
      <vt:lpstr>Helvetica Neue</vt:lpstr>
      <vt:lpstr>Helvetica Neue Medium</vt:lpstr>
      <vt:lpstr>1_Office 佈景主題</vt:lpstr>
      <vt:lpstr>2_Office 佈景主題</vt:lpstr>
      <vt:lpstr>Office 佈景主題</vt:lpstr>
      <vt:lpstr>PowerPoint 演示文稿</vt:lpstr>
      <vt:lpstr>人類老師教導</vt:lpstr>
      <vt:lpstr>PowerPoint 演示文稿</vt:lpstr>
      <vt:lpstr>但如果只靠人類老師教的話 ……</vt:lpstr>
      <vt:lpstr>但如果只靠人類老師教的話 ……</vt:lpstr>
      <vt:lpstr>關鍵是用第一階段的參數作為初始參數!</vt:lpstr>
      <vt:lpstr>關鍵是用第一階段的參數作為初始參數!</vt:lpstr>
      <vt:lpstr>各種 Adapter </vt:lpstr>
      <vt:lpstr>關鍵是用第一階段的參數作為初始參數!</vt:lpstr>
      <vt:lpstr>PowerPoint 演示文稿</vt:lpstr>
      <vt:lpstr>PowerPoint 演示文稿</vt:lpstr>
      <vt:lpstr>「舉一反三」的能力可以有多誇張</vt:lpstr>
      <vt:lpstr>「舉一反三」的能力可以有多誇張</vt:lpstr>
      <vt:lpstr>Fine-tuning 的路線分成了兩條</vt:lpstr>
      <vt:lpstr>路線一：打造一堆專才</vt:lpstr>
      <vt:lpstr>路線一：打造一堆專才</vt:lpstr>
      <vt:lpstr>路線一：打造一堆專才</vt:lpstr>
      <vt:lpstr>路線二：直接打造一個通才</vt:lpstr>
      <vt:lpstr>路線二：直接打造一個通才</vt:lpstr>
      <vt:lpstr>路線二：直接打造一個通才</vt:lpstr>
      <vt:lpstr>路線二：直接打造一個通才</vt:lpstr>
      <vt:lpstr>路線二：直接打造一個通才</vt:lpstr>
      <vt:lpstr>路線二：直接打造一個通才</vt:lpstr>
      <vt:lpstr>路線二：直接打造一個通才</vt:lpstr>
      <vt:lpstr>PowerPoint 演示文稿</vt:lpstr>
      <vt:lpstr>路線二：直接打造一個通才</vt:lpstr>
      <vt:lpstr>PowerPoint 演示文稿</vt:lpstr>
      <vt:lpstr>Instruction Fine-tuning 是畫龍點睛</vt:lpstr>
      <vt:lpstr>Instruction Fine-tuning 是畫龍點睛</vt:lpstr>
      <vt:lpstr>Instruction Fine-tuning 是畫龍點睛</vt:lpstr>
      <vt:lpstr>PowerPoint 演示文稿</vt:lpstr>
      <vt:lpstr>以 ChatGPT 為師的風險？</vt:lpstr>
      <vt:lpstr>關鍵是用 Pre-train 的參數初始化!</vt:lpstr>
      <vt:lpstr>關鍵是用 Pre-train 的參數初始化!</vt:lpstr>
      <vt:lpstr>PowerPoint 演示文稿</vt:lpstr>
      <vt:lpstr>PowerPoint 演示文稿</vt:lpstr>
      <vt:lpstr>人人可以 fine-tune 大型語言模型的時代 開始了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大型語言模型學習三部曲</dc:title>
  <dc:creator>Hung-yi Lee</dc:creator>
  <cp:lastModifiedBy>Microsoft Office User</cp:lastModifiedBy>
  <cp:revision>60</cp:revision>
  <dcterms:created xsi:type="dcterms:W3CDTF">2024-03-16T07:12:47Z</dcterms:created>
  <dcterms:modified xsi:type="dcterms:W3CDTF">2025-01-27T12:14:21Z</dcterms:modified>
</cp:coreProperties>
</file>